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128"/>
  </p:handoutMasterIdLst>
  <p:sldIdLst>
    <p:sldId id="916" r:id="rId3"/>
    <p:sldId id="259" r:id="rId4"/>
    <p:sldId id="268" r:id="rId6"/>
    <p:sldId id="1389" r:id="rId7"/>
    <p:sldId id="1390" r:id="rId8"/>
    <p:sldId id="1391" r:id="rId9"/>
    <p:sldId id="2538" r:id="rId10"/>
    <p:sldId id="2537" r:id="rId11"/>
    <p:sldId id="2332" r:id="rId12"/>
    <p:sldId id="2333" r:id="rId13"/>
    <p:sldId id="756" r:id="rId14"/>
    <p:sldId id="757" r:id="rId15"/>
    <p:sldId id="753" r:id="rId16"/>
    <p:sldId id="752" r:id="rId17"/>
    <p:sldId id="754" r:id="rId18"/>
    <p:sldId id="755" r:id="rId19"/>
    <p:sldId id="400" r:id="rId20"/>
    <p:sldId id="454" r:id="rId21"/>
    <p:sldId id="2539" r:id="rId22"/>
    <p:sldId id="2540" r:id="rId23"/>
    <p:sldId id="2229" r:id="rId24"/>
    <p:sldId id="719" r:id="rId25"/>
    <p:sldId id="2655" r:id="rId26"/>
    <p:sldId id="720" r:id="rId27"/>
    <p:sldId id="721" r:id="rId28"/>
    <p:sldId id="1536" r:id="rId29"/>
    <p:sldId id="1759" r:id="rId30"/>
    <p:sldId id="1533" r:id="rId31"/>
    <p:sldId id="1645" r:id="rId32"/>
    <p:sldId id="1755" r:id="rId33"/>
    <p:sldId id="1998" r:id="rId34"/>
    <p:sldId id="1535" r:id="rId35"/>
    <p:sldId id="1761" r:id="rId36"/>
    <p:sldId id="2445" r:id="rId37"/>
    <p:sldId id="1972" r:id="rId38"/>
    <p:sldId id="1973" r:id="rId39"/>
    <p:sldId id="1974" r:id="rId40"/>
    <p:sldId id="1976" r:id="rId41"/>
    <p:sldId id="1977" r:id="rId42"/>
    <p:sldId id="1978" r:id="rId43"/>
    <p:sldId id="1979" r:id="rId44"/>
    <p:sldId id="1982" r:id="rId45"/>
    <p:sldId id="1983" r:id="rId46"/>
    <p:sldId id="1984" r:id="rId47"/>
    <p:sldId id="1985" r:id="rId48"/>
    <p:sldId id="1990" r:id="rId49"/>
    <p:sldId id="2001" r:id="rId50"/>
    <p:sldId id="1991" r:id="rId51"/>
    <p:sldId id="1992" r:id="rId52"/>
    <p:sldId id="1994" r:id="rId53"/>
    <p:sldId id="1997" r:id="rId54"/>
    <p:sldId id="2002" r:id="rId55"/>
    <p:sldId id="1500" r:id="rId56"/>
    <p:sldId id="1501" r:id="rId57"/>
    <p:sldId id="1503" r:id="rId58"/>
    <p:sldId id="1507" r:id="rId59"/>
    <p:sldId id="1539" r:id="rId60"/>
    <p:sldId id="1540" r:id="rId61"/>
    <p:sldId id="365" r:id="rId62"/>
    <p:sldId id="1220" r:id="rId63"/>
    <p:sldId id="1221" r:id="rId64"/>
    <p:sldId id="556" r:id="rId65"/>
    <p:sldId id="832" r:id="rId66"/>
    <p:sldId id="833" r:id="rId67"/>
    <p:sldId id="834" r:id="rId68"/>
    <p:sldId id="835" r:id="rId69"/>
    <p:sldId id="2004" r:id="rId70"/>
    <p:sldId id="875" r:id="rId71"/>
    <p:sldId id="1089" r:id="rId72"/>
    <p:sldId id="1090" r:id="rId73"/>
    <p:sldId id="1538" r:id="rId74"/>
    <p:sldId id="1091" r:id="rId75"/>
    <p:sldId id="1167" r:id="rId76"/>
    <p:sldId id="977" r:id="rId77"/>
    <p:sldId id="761" r:id="rId78"/>
    <p:sldId id="762" r:id="rId79"/>
    <p:sldId id="2179" r:id="rId80"/>
    <p:sldId id="2180" r:id="rId81"/>
    <p:sldId id="763" r:id="rId82"/>
    <p:sldId id="1291" r:id="rId83"/>
    <p:sldId id="1293" r:id="rId84"/>
    <p:sldId id="1294" r:id="rId85"/>
    <p:sldId id="1297" r:id="rId86"/>
    <p:sldId id="1295" r:id="rId87"/>
    <p:sldId id="1296" r:id="rId88"/>
    <p:sldId id="1299" r:id="rId89"/>
    <p:sldId id="1298" r:id="rId90"/>
    <p:sldId id="2141" r:id="rId91"/>
    <p:sldId id="1334" r:id="rId92"/>
    <p:sldId id="1335" r:id="rId93"/>
    <p:sldId id="1336" r:id="rId94"/>
    <p:sldId id="1338" r:id="rId95"/>
    <p:sldId id="1339" r:id="rId96"/>
    <p:sldId id="2181" r:id="rId97"/>
    <p:sldId id="2765" r:id="rId98"/>
    <p:sldId id="2757" r:id="rId99"/>
    <p:sldId id="2758" r:id="rId100"/>
    <p:sldId id="2759" r:id="rId101"/>
    <p:sldId id="2760" r:id="rId102"/>
    <p:sldId id="2761" r:id="rId103"/>
    <p:sldId id="2763" r:id="rId104"/>
    <p:sldId id="2764" r:id="rId105"/>
    <p:sldId id="1340" r:id="rId106"/>
    <p:sldId id="1341" r:id="rId107"/>
    <p:sldId id="1342" r:id="rId108"/>
    <p:sldId id="1343" r:id="rId109"/>
    <p:sldId id="1344" r:id="rId110"/>
    <p:sldId id="1541" r:id="rId111"/>
    <p:sldId id="1542" r:id="rId112"/>
    <p:sldId id="1543" r:id="rId113"/>
    <p:sldId id="1544" r:id="rId114"/>
    <p:sldId id="1545" r:id="rId115"/>
    <p:sldId id="1021" r:id="rId116"/>
    <p:sldId id="638" r:id="rId117"/>
    <p:sldId id="1022" r:id="rId118"/>
    <p:sldId id="876" r:id="rId119"/>
    <p:sldId id="737" r:id="rId120"/>
    <p:sldId id="730" r:id="rId121"/>
    <p:sldId id="1287" r:id="rId122"/>
    <p:sldId id="1333" r:id="rId123"/>
    <p:sldId id="2003" r:id="rId124"/>
    <p:sldId id="282" r:id="rId125"/>
    <p:sldId id="554" r:id="rId126"/>
    <p:sldId id="285"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BD9"/>
    <a:srgbClr val="09B6A4"/>
    <a:srgbClr val="161E2D"/>
    <a:srgbClr val="AE0212"/>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2" Type="http://schemas.openxmlformats.org/officeDocument/2006/relationships/commentAuthors" Target="commentAuthors.xml"/><Relationship Id="rId131" Type="http://schemas.openxmlformats.org/officeDocument/2006/relationships/tableStyles" Target="tableStyles.xml"/><Relationship Id="rId130" Type="http://schemas.openxmlformats.org/officeDocument/2006/relationships/viewProps" Target="viewProps.xml"/><Relationship Id="rId13" Type="http://schemas.openxmlformats.org/officeDocument/2006/relationships/slide" Target="slides/slide10.xml"/><Relationship Id="rId129" Type="http://schemas.openxmlformats.org/officeDocument/2006/relationships/presProps" Target="presProps.xml"/><Relationship Id="rId128" Type="http://schemas.openxmlformats.org/officeDocument/2006/relationships/handoutMaster" Target="handoutMasters/handoutMaster1.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work in the area of ​​computing since the year 2000.</a:t>
            </a:r>
            <a:endParaRPr lang="en-US"/>
          </a:p>
          <a:p>
            <a:endParaRPr lang="en-US"/>
          </a:p>
          <a:p>
            <a:r>
              <a:rPr lang="en-US"/>
              <a:t>I am currently a graduate in Computer Science, I have two specializations in Information Security (UniLeya) and the other in Intermediate Media (UFG). Prior to my graduation, I graduated from Cepa (Centro de Estudos Profissionalizantes de Anápolis) Developing Systems and attending FreeCodeCamp to evolve knowledge.</a:t>
            </a:r>
            <a:endParaRPr lang="en-US"/>
          </a:p>
          <a:p>
            <a:endParaRPr lang="en-US"/>
          </a:p>
          <a:p>
            <a:r>
              <a:rPr lang="en-US"/>
              <a:t>I worked in this time with several technologies among them,</a:t>
            </a:r>
            <a:endParaRPr lang="en-US"/>
          </a:p>
          <a:p>
            <a:r>
              <a:rPr lang="en-US"/>
              <a:t>Java</a:t>
            </a:r>
            <a:endParaRPr lang="en-US"/>
          </a:p>
          <a:p>
            <a:r>
              <a:rPr lang="en-US"/>
              <a:t>Spring Framework (dependency injection, Spring Data, Spring Security, Spring boot)</a:t>
            </a:r>
            <a:endParaRPr lang="en-US"/>
          </a:p>
          <a:p>
            <a:r>
              <a:rPr lang="en-US"/>
              <a:t>WebService (Rest / Soap)</a:t>
            </a:r>
            <a:endParaRPr lang="en-US"/>
          </a:p>
          <a:p>
            <a:r>
              <a:rPr lang="en-US"/>
              <a:t>Hibernate</a:t>
            </a:r>
            <a:endParaRPr lang="en-US"/>
          </a:p>
          <a:p>
            <a:r>
              <a:rPr lang="en-US"/>
              <a:t>HTML 5</a:t>
            </a:r>
            <a:endParaRPr lang="en-US"/>
          </a:p>
          <a:p>
            <a:r>
              <a:rPr lang="en-US"/>
              <a:t>Javascript, NodeJs</a:t>
            </a:r>
            <a:endParaRPr lang="en-US"/>
          </a:p>
          <a:p>
            <a:r>
              <a:rPr lang="en-US"/>
              <a:t>CSS, CSS3</a:t>
            </a:r>
            <a:endParaRPr lang="en-US"/>
          </a:p>
          <a:p>
            <a:r>
              <a:rPr lang="en-US"/>
              <a:t>Bootstrap</a:t>
            </a:r>
            <a:endParaRPr lang="en-US"/>
          </a:p>
          <a:p>
            <a:r>
              <a:rPr lang="en-US"/>
              <a:t>JSP</a:t>
            </a:r>
            <a:endParaRPr lang="en-US"/>
          </a:p>
          <a:p>
            <a:r>
              <a:rPr lang="en-US"/>
              <a:t>JSF (Primefaces)</a:t>
            </a:r>
            <a:endParaRPr lang="en-US"/>
          </a:p>
          <a:p>
            <a:r>
              <a:rPr lang="en-US"/>
              <a:t>AngularJS, React, React Native and VueJS</a:t>
            </a:r>
            <a:endParaRPr lang="en-US"/>
          </a:p>
          <a:p>
            <a:r>
              <a:rPr lang="en-US"/>
              <a:t>Database (Oracle, SqlServer, Postgres, MySQL and DB2)</a:t>
            </a:r>
            <a:endParaRPr lang="en-US"/>
          </a:p>
          <a:p>
            <a:r>
              <a:rPr lang="en-US"/>
              <a:t>Non-Relational Database (MongoDb, Neo4J)</a:t>
            </a:r>
            <a:endParaRPr lang="en-US"/>
          </a:p>
          <a:p>
            <a:r>
              <a:rPr lang="en-US"/>
              <a:t>Junit</a:t>
            </a:r>
            <a:endParaRPr lang="en-US"/>
          </a:p>
          <a:p>
            <a:r>
              <a:rPr lang="en-US"/>
              <a:t>Selenium</a:t>
            </a:r>
            <a:endParaRPr lang="en-US"/>
          </a:p>
          <a:p>
            <a:r>
              <a:rPr lang="en-US"/>
              <a:t>I am a computer teacher and Free Software enthusiast.</a:t>
            </a:r>
            <a:endParaRPr lang="en-US"/>
          </a:p>
          <a:p>
            <a:endParaRPr lang="en-US"/>
          </a:p>
          <a:p>
            <a:r>
              <a:rPr lang="en-US"/>
              <a:t>I helped coordinate FLISOL 2013,2014,2015 and 2016 in Anápolis-Goiás. Participate actively in the Free Software movement in Goiás, a member of the Anapolivre community, I am currently a Developer Analyst at </a:t>
            </a:r>
            <a:r>
              <a:rPr lang="en-US">
                <a:sym typeface="+mn-ea"/>
              </a:rPr>
              <a:t>Grupo GFT</a:t>
            </a:r>
            <a:r>
              <a:rPr lang="en-US"/>
              <a:t>, where I work with Java and Angular projects, where I have been working since 2018.</a:t>
            </a:r>
            <a:endParaRPr lang="en-US"/>
          </a:p>
          <a:p>
            <a:endParaRPr lang="en-US"/>
          </a:p>
          <a:p>
            <a:endParaRPr lang="en-US"/>
          </a:p>
          <a:p>
            <a:r>
              <a:rPr lang="en-US">
                <a:sym typeface="+mn-ea"/>
              </a:rPr>
              <a:t>I helped coordinate FLISOL 2013,2014</a:t>
            </a:r>
            <a:endParaRPr lang="en-US">
              <a:sym typeface="+mn-ea"/>
            </a:endParaRPr>
          </a:p>
          <a:p>
            <a:endParaRPr lang="en-US"/>
          </a:p>
          <a:p>
            <a:endParaRPr lang="en-US"/>
          </a:p>
          <a:p>
            <a:r>
              <a:rPr lang="en-US">
                <a:sym typeface="+mn-ea"/>
              </a:rPr>
              <a:t>I helped coordinate </a:t>
            </a:r>
            <a:r>
              <a:rPr lang="pt-PT" altLang="en-US">
                <a:sym typeface="+mn-ea"/>
              </a:rPr>
              <a:t>JoinCommunity </a:t>
            </a:r>
            <a:r>
              <a:rPr lang="en-US">
                <a:sym typeface="+mn-ea"/>
              </a:rPr>
              <a:t>20</a:t>
            </a:r>
            <a:r>
              <a:rPr lang="pt-PT" altLang="en-US">
                <a:sym typeface="+mn-ea"/>
              </a:rPr>
              <a:t>22</a:t>
            </a:r>
            <a:r>
              <a:rPr lang="en-US">
                <a:sym typeface="+mn-ea"/>
              </a:rPr>
              <a:t>,</a:t>
            </a:r>
            <a:r>
              <a:rPr lang="pt-PT" altLang="en-US">
                <a:sym typeface="+mn-ea"/>
              </a:rPr>
              <a:t> </a:t>
            </a:r>
            <a:r>
              <a:rPr lang="en-US">
                <a:sym typeface="+mn-ea"/>
              </a:rPr>
              <a:t>20</a:t>
            </a:r>
            <a:r>
              <a:rPr lang="pt-PT" altLang="en-US">
                <a:sym typeface="+mn-ea"/>
              </a:rPr>
              <a:t>23</a:t>
            </a:r>
            <a:endParaRPr lang="en-US">
              <a:sym typeface="+mn-ea"/>
            </a:endParaRPr>
          </a:p>
          <a:p>
            <a:endParaRPr lang="en-US"/>
          </a:p>
          <a:p>
            <a:r>
              <a:rPr lang="en-US"/>
              <a:t>Grupo GFT </a:t>
            </a:r>
            <a:endParaRPr lang="en-US"/>
          </a:p>
          <a:p>
            <a:r>
              <a:rPr lang="en-US"/>
              <a:t>Java, Spring Boot, JPA, RestTemplate, WebClient, Reactive Programming, Functional Programming, Rest Assured, Mockito, Unit Testing, Cumcuber, Kafka, RabbitMQ, ActiveMQ, Azure Services, AWS Services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There is an AWS extension that can be installed in vscode, it shows you which services were created, being the same useful, helping in many cases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our central objective, and to create an item management architecture, issues involving security are not part of the scope</a:t>
            </a:r>
            <a:endParaRPr lang="en-US"/>
          </a:p>
          <a:p>
            <a:endParaRPr lang="en-US"/>
          </a:p>
          <a:p>
            <a:r>
              <a:rPr lang="en-US"/>
              <a:t>In the slides shown we have two extremes, about AWS's responsibility and our responsibility, note that both sides always have responsibility for something at one extreme, more and at the other, less</a:t>
            </a:r>
            <a:endParaRPr lang="en-US"/>
          </a:p>
          <a:p>
            <a:endParaRPr lang="en-US"/>
          </a:p>
          <a:p>
            <a:endParaRPr lang="en-US"/>
          </a:p>
          <a:p>
            <a:r>
              <a:rPr lang="pt-PT" altLang="en-US"/>
              <a:t>T</a:t>
            </a:r>
            <a:r>
              <a:rPr lang="en-US"/>
              <a:t>he more responsibility AWS has, the more cost we will have, but this also helps us with relevant issues (backup, replicas, scaling), this configuration becomes faster, in addition to the main thing, not having to create a server and configure it, just configure main elements such as memory and cpu</a:t>
            </a:r>
            <a:r>
              <a:rPr lang="pt-PT" altLang="en-US"/>
              <a:t>.</a:t>
            </a:r>
            <a:endParaRPr lang="pt-PT"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will focus on services with the check</a:t>
            </a:r>
            <a:r>
              <a:rPr lang="pt-PT" altLang="en-US"/>
              <a:t>(</a:t>
            </a:r>
            <a:r>
              <a:rPr lang="pt-PT" altLang="en-US">
                <a:sym typeface="+mn-ea"/>
              </a:rPr>
              <a:t>color green</a:t>
            </a:r>
            <a:r>
              <a:rPr lang="pt-PT" altLang="en-US"/>
              <a:t>)</a:t>
            </a:r>
            <a:r>
              <a:rPr lang="en-US"/>
              <a:t> in the top corner</a:t>
            </a:r>
            <a:r>
              <a:rPr lang="pt-PT" altLang="en-US"/>
              <a:t> </a:t>
            </a:r>
            <a:endParaRPr lang="pt-PT"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AWS storage services</a:t>
            </a:r>
            <a:endParaRPr lang="en-US"/>
          </a:p>
          <a:p>
            <a:r>
              <a:rPr lang="en-US"/>
              <a:t>Object, file, and block storage</a:t>
            </a:r>
            <a:endParaRPr lang="en-US"/>
          </a:p>
          <a:p>
            <a:endParaRPr lang="en-US"/>
          </a:p>
          <a:p>
            <a:r>
              <a:rPr lang="en-US"/>
              <a:t>Amazon Simple Storage Service (S3)</a:t>
            </a:r>
            <a:endParaRPr lang="en-US"/>
          </a:p>
          <a:p>
            <a:r>
              <a:rPr lang="en-US"/>
              <a:t>Object storage with industry-leading scalability, availability, and security for you to store and retrieve any amount of data from anywhere.</a:t>
            </a:r>
            <a:endParaRPr lang="en-US"/>
          </a:p>
          <a:p>
            <a:endParaRPr lang="en-US"/>
          </a:p>
          <a:p>
            <a:r>
              <a:rPr lang="en-US"/>
              <a:t>Amazon Elastic File System (EFS)</a:t>
            </a:r>
            <a:endParaRPr lang="en-US"/>
          </a:p>
          <a:p>
            <a:r>
              <a:rPr lang="en-US"/>
              <a:t>A simple, serverless, elastic, set-and-forget file system for you to share file data without managing storage.</a:t>
            </a:r>
            <a:endParaRPr lang="en-US"/>
          </a:p>
          <a:p>
            <a:endParaRPr lang="en-US"/>
          </a:p>
          <a:p>
            <a:r>
              <a:rPr lang="en-US"/>
              <a:t>Amazon FSx</a:t>
            </a:r>
            <a:endParaRPr lang="en-US"/>
          </a:p>
          <a:p>
            <a:r>
              <a:rPr lang="en-US"/>
              <a:t>Fully managed, cost-effective file storage offering the capabilities and performance of popular commercial and open-source file systems.</a:t>
            </a:r>
            <a:endParaRPr lang="en-US"/>
          </a:p>
          <a:p>
            <a:endParaRPr lang="en-US"/>
          </a:p>
          <a:p>
            <a:r>
              <a:rPr lang="en-US"/>
              <a:t>Amazon Elastic Block Store (EBS)</a:t>
            </a:r>
            <a:endParaRPr lang="en-US"/>
          </a:p>
          <a:p>
            <a:r>
              <a:rPr lang="en-US"/>
              <a:t>Easy to use, high-performance block storage service for both throughput and transaction-intensive workloads at any scale.</a:t>
            </a:r>
            <a:endParaRPr lang="en-US"/>
          </a:p>
          <a:p>
            <a:endParaRPr lang="en-US"/>
          </a:p>
          <a:p>
            <a:r>
              <a:rPr lang="en-US"/>
              <a:t>Amazon File Cache</a:t>
            </a:r>
            <a:endParaRPr lang="en-US"/>
          </a:p>
          <a:p>
            <a:r>
              <a:rPr lang="en-US"/>
              <a:t>High-speed cache for datasets stored anywhere, accelerate cloud bursting workloads.</a:t>
            </a:r>
            <a:endParaRPr lang="en-US"/>
          </a:p>
          <a:p>
            <a:endParaRPr lang="en-US"/>
          </a:p>
          <a:p>
            <a:r>
              <a:rPr lang="en-US"/>
              <a:t>Data migration</a:t>
            </a:r>
            <a:endParaRPr lang="en-US"/>
          </a:p>
          <a:p>
            <a:endParaRPr lang="en-US"/>
          </a:p>
          <a:p>
            <a:r>
              <a:rPr lang="en-US"/>
              <a:t>AWS DataSync</a:t>
            </a:r>
            <a:endParaRPr lang="en-US"/>
          </a:p>
          <a:p>
            <a:r>
              <a:rPr lang="en-US"/>
              <a:t>Online data transfer service that optimizes network bandwidth and accelerates data movement between on-premises storage and AWS storage.</a:t>
            </a:r>
            <a:endParaRPr lang="en-US"/>
          </a:p>
          <a:p>
            <a:endParaRPr lang="en-US"/>
          </a:p>
          <a:p>
            <a:r>
              <a:rPr lang="en-US"/>
              <a:t>AWS Snow Family</a:t>
            </a:r>
            <a:endParaRPr lang="en-US"/>
          </a:p>
          <a:p>
            <a:r>
              <a:rPr lang="en-US"/>
              <a:t>Offline data transfer devices with built-in security and logistics features for simplified data migration.</a:t>
            </a:r>
            <a:endParaRPr lang="en-US"/>
          </a:p>
          <a:p>
            <a:endParaRPr lang="en-US"/>
          </a:p>
          <a:p>
            <a:r>
              <a:rPr lang="en-US"/>
              <a:t>Hybrid cloud storage and edge computing</a:t>
            </a:r>
            <a:endParaRPr lang="en-US"/>
          </a:p>
          <a:p>
            <a:endParaRPr lang="en-US"/>
          </a:p>
          <a:p>
            <a:r>
              <a:rPr lang="en-US"/>
              <a:t>AWS Storage Gateway</a:t>
            </a:r>
            <a:endParaRPr lang="en-US"/>
          </a:p>
          <a:p>
            <a:r>
              <a:rPr lang="en-US"/>
              <a:t>Hybrid cloud storage service that gives you on-premises access to virtually unlimited cloud storage.</a:t>
            </a:r>
            <a:endParaRPr lang="en-US"/>
          </a:p>
          <a:p>
            <a:endParaRPr lang="en-US"/>
          </a:p>
          <a:p>
            <a:r>
              <a:rPr lang="en-US"/>
              <a:t>AWS Snow Family</a:t>
            </a:r>
            <a:endParaRPr lang="en-US"/>
          </a:p>
          <a:p>
            <a:r>
              <a:rPr lang="en-US"/>
              <a:t>Edge compute, data collection, and data transfer services with security and end-to-end logistics for mobile and rugged deployments.</a:t>
            </a:r>
            <a:endParaRPr lang="en-US"/>
          </a:p>
          <a:p>
            <a:endParaRPr lang="en-US"/>
          </a:p>
          <a:p>
            <a:r>
              <a:rPr lang="en-US"/>
              <a:t>Managed file transfer</a:t>
            </a:r>
            <a:endParaRPr lang="en-US"/>
          </a:p>
          <a:p>
            <a:endParaRPr lang="en-US"/>
          </a:p>
          <a:p>
            <a:r>
              <a:rPr lang="en-US"/>
              <a:t>AWS Transfer Family</a:t>
            </a:r>
            <a:endParaRPr lang="en-US"/>
          </a:p>
          <a:p>
            <a:r>
              <a:rPr lang="en-US"/>
              <a:t>Simple and seamless file transfer to Amazon S3 and Amazon EFS using SFTP, FTPS, and FTP protocols.</a:t>
            </a:r>
            <a:endParaRPr lang="en-US"/>
          </a:p>
          <a:p>
            <a:endParaRPr lang="en-US"/>
          </a:p>
          <a:p>
            <a:endParaRPr lang="en-US"/>
          </a:p>
          <a:p>
            <a:r>
              <a:rPr lang="en-US"/>
              <a:t>Disaster recovery and backup</a:t>
            </a:r>
            <a:endParaRPr lang="en-US"/>
          </a:p>
          <a:p>
            <a:endParaRPr lang="en-US"/>
          </a:p>
          <a:p>
            <a:r>
              <a:rPr lang="en-US"/>
              <a:t>AWS Elastic Disaster Recovery</a:t>
            </a:r>
            <a:endParaRPr lang="en-US"/>
          </a:p>
          <a:p>
            <a:r>
              <a:rPr lang="en-US"/>
              <a:t>AWS Elastic Disaster Recovery (DRS)</a:t>
            </a:r>
            <a:endParaRPr lang="en-US"/>
          </a:p>
          <a:p>
            <a:r>
              <a:rPr lang="en-US"/>
              <a:t>Minimize downtime and data loss with fast, reliable recovery of on-premises and cloud-based applications using affordable storage, minimal compute, and point-in-time recovery.</a:t>
            </a:r>
            <a:endParaRPr lang="en-US"/>
          </a:p>
          <a:p>
            <a:endParaRPr lang="en-US"/>
          </a:p>
          <a:p>
            <a:r>
              <a:rPr lang="en-US"/>
              <a:t>AWS Backup</a:t>
            </a:r>
            <a:endParaRPr lang="en-US"/>
          </a:p>
          <a:p>
            <a:r>
              <a:rPr lang="en-US"/>
              <a:t>Fully managed, policy-based service to centrally manage and automate data protection, compliance, and governance for applications running on AWS.</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this case,  </a:t>
            </a:r>
            <a:r>
              <a:rPr lang="en-US"/>
              <a:t>we can use CLI commands</a:t>
            </a:r>
            <a:endParaRPr lang="en-US"/>
          </a:p>
          <a:p>
            <a:endParaRPr lang="en-US"/>
          </a:p>
          <a:p>
            <a:r>
              <a:rPr lang="en-US"/>
              <a:t>The AWS Command Line Interface (CLI) is a unified tool to manage your AWS services from your terminal shell. </a:t>
            </a:r>
            <a:endParaRPr lang="en-US"/>
          </a:p>
          <a:p>
            <a:endParaRPr lang="en-US"/>
          </a:p>
          <a:p>
            <a:r>
              <a:rPr lang="en-US"/>
              <a:t>With just one tool to download and configure, you can control multiple AWS services from the command line and automate them through shell scripts. </a:t>
            </a:r>
            <a:endParaRPr lang="en-US"/>
          </a:p>
          <a:p>
            <a:endParaRPr lang="en-US"/>
          </a:p>
          <a:p>
            <a:r>
              <a:rPr lang="en-US"/>
              <a:t>The AWS CLI introduces a set of simple file commands for efficient file transfer to and from Amazon S3. The AWS CLI supports most of the functionality of the Amazon S3 web console, so you can use the AWS CLI instead of the Amazon S3 web console whenever possible.</a:t>
            </a:r>
            <a:endParaRPr lang="en-US"/>
          </a:p>
          <a:p>
            <a:endParaRPr lang="en-US"/>
          </a:p>
          <a:p>
            <a:r>
              <a:rPr lang="en-US"/>
              <a:t>This AWS CLI tutorial contains many AWS CLI S3 command execution examples you can use during your day-to-day AWS activities to manage Amazon S3 buckets and objects.</a:t>
            </a:r>
            <a:endParaRPr lang="en-US"/>
          </a:p>
          <a:p>
            <a:endParaRPr lang="en-US"/>
          </a:p>
          <a:p>
            <a:r>
              <a:rPr lang="pt-PT" altLang="en-US"/>
              <a:t>M</a:t>
            </a:r>
            <a:r>
              <a:rPr lang="en-US"/>
              <a:t>y github has a project teaching step by step how to use the main CLI commands to manipulate files, for example, copy, upload, download, delete and move, all using only CLI commands</a:t>
            </a:r>
            <a:endParaRPr lang="en-US"/>
          </a:p>
          <a:p>
            <a:endParaRPr lang="en-US"/>
          </a:p>
          <a:p>
            <a:r>
              <a:rPr lang="en-US"/>
              <a:t>You can follow the link or point your cell phone with a qrcode reader and validate how useful and practical it is to use the commands directly through the terminal, without using the AWS console</a:t>
            </a:r>
            <a:endParaRPr lang="en-US"/>
          </a:p>
          <a:p>
            <a:endParaRPr lang="en-US"/>
          </a:p>
          <a:p>
            <a:r>
              <a:rPr lang="en-US" b="1"/>
              <a:t>I will not go into details of the commands, as there are many and our focus is here and elsewhere.</a:t>
            </a:r>
            <a:endParaRPr lang="en-US"/>
          </a:p>
          <a:p>
            <a:endParaRPr lang="en-US"/>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Database services</a:t>
            </a:r>
            <a:endParaRPr lang="en-US"/>
          </a:p>
          <a:p>
            <a:r>
              <a:rPr lang="en-US"/>
              <a:t>Database type                           |Examples                                                                               | AWS service</a:t>
            </a:r>
            <a:endParaRPr lang="en-US"/>
          </a:p>
          <a:p>
            <a:r>
              <a:rPr lang="en-US"/>
              <a:t>Relational | Traditional applications, enterprise resource planning (ERP), customer relationship management (CRM), ecommerce    | Amazon Aurora  Amazon RDS  Amazon Redshift</a:t>
            </a:r>
            <a:endParaRPr lang="en-US"/>
          </a:p>
          <a:p>
            <a:r>
              <a:rPr lang="en-US"/>
              <a:t>Key-value | High-traffic web applications, ecommerce systems, gaming applications  | Amazon DynamoDB</a:t>
            </a:r>
            <a:endParaRPr lang="en-US"/>
          </a:p>
          <a:p>
            <a:r>
              <a:rPr lang="en-US"/>
              <a:t>In-memory Caching, session management, gaming leaderboards, geospatial applications | Amazon ElastiCache  Amazon MemoryDB for Redis</a:t>
            </a:r>
            <a:endParaRPr lang="en-US"/>
          </a:p>
          <a:p>
            <a:r>
              <a:rPr lang="en-US"/>
              <a:t>Document | Content management, catalogs, user profiles |  Amazon DocumentDB (with MongoDB compatibility)</a:t>
            </a:r>
            <a:endParaRPr lang="en-US"/>
          </a:p>
          <a:p>
            <a:r>
              <a:rPr lang="en-US"/>
              <a:t>Wide column | High-scale industrial apps for equipment maintenance, fleet management, and route optimization | Amazon Keyspaces</a:t>
            </a:r>
            <a:endParaRPr lang="en-US"/>
          </a:p>
          <a:p>
            <a:r>
              <a:rPr lang="en-US"/>
              <a:t>Graph | Fraud detection, social networking, recommendation engines | Amazon Neptune</a:t>
            </a:r>
            <a:endParaRPr lang="en-US"/>
          </a:p>
          <a:p>
            <a:r>
              <a:rPr lang="en-US"/>
              <a:t>Time series | Internet of Things (IoT) applications, DevOps, industrial telemetry | Amazon Timestream</a:t>
            </a:r>
            <a:endParaRPr lang="en-US"/>
          </a:p>
          <a:p>
            <a:r>
              <a:rPr lang="en-US"/>
              <a:t>Ledger | Systems of record, supply chain, registrations, banking transactions | Amazon Ledger Database Services (QLDB)</a:t>
            </a:r>
            <a:endParaRPr lang="en-US"/>
          </a:p>
          <a:p>
            <a:endParaRPr lang="en-US"/>
          </a:p>
          <a:p>
            <a:r>
              <a:rPr lang="en-US"/>
              <a:t>each database has its specific use and the choice depends on the business rules of your application</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Thanks for your time</a:t>
            </a:r>
            <a:endParaRPr lang="en-US"/>
          </a:p>
          <a:p>
            <a:endParaRPr lang="en-US"/>
          </a:p>
          <a:p>
            <a:r>
              <a:rPr lang="en-US"/>
              <a:t>let's go</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 table in dynamodb is made up of two keys partition key and sortkey , and the union of the two creates a primary key, a manipulation function that only accepts changes if you specify both columns, for example data changes</a:t>
            </a:r>
            <a:endParaRPr lang="en-US"/>
          </a:p>
          <a:p>
            <a:endParaRPr lang="en-US"/>
          </a:p>
          <a:p>
            <a:r>
              <a:rPr lang="pt-PT" altLang="en-US"/>
              <a:t>describe figure 1</a:t>
            </a:r>
            <a:endParaRPr lang="pt-PT" altLang="en-US"/>
          </a:p>
          <a:p>
            <a:endParaRPr lang="pt-PT" altLang="en-US">
              <a:sym typeface="+mn-ea"/>
            </a:endParaRPr>
          </a:p>
          <a:p>
            <a:r>
              <a:rPr lang="pt-PT" altLang="en-US">
                <a:sym typeface="+mn-ea"/>
              </a:rPr>
              <a:t>describe figure 2</a:t>
            </a:r>
            <a:endParaRPr lang="en-US"/>
          </a:p>
          <a:p>
            <a:endParaRPr lang="en-US" b="1">
              <a:sym typeface="+mn-ea"/>
            </a:endParaRPr>
          </a:p>
          <a:p>
            <a:r>
              <a:rPr lang="en-US" b="1">
                <a:sym typeface="+mn-ea"/>
              </a:rPr>
              <a:t>let's see how we can perform an insertion into a table in the database using dynamodb</a:t>
            </a:r>
            <a:endParaRPr lang="en-US" b="1">
              <a:sym typeface="+mn-ea"/>
            </a:endParaRPr>
          </a:p>
          <a:p>
            <a:endParaRPr lang="en-US" b="1"/>
          </a:p>
          <a:p>
            <a:endParaRPr lang="en-US"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wanted to ask a question to Chat GPT (OpenAI) and Bard (Google), and upon receiving the answer, I thought, if I follow these steps that were suggested to me I could understand better about AWS Serverless.</a:t>
            </a:r>
            <a:endParaRPr lang="en-US"/>
          </a:p>
          <a:p>
            <a:endParaRPr lang="en-US"/>
          </a:p>
          <a:p>
            <a:r>
              <a:rPr lang="en-US"/>
              <a:t>Yes, this presentation in tutorial mode was born from this question.</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reached a different level</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Both chatGPT and bard answered something similar, some small differences, but the same model</a:t>
            </a:r>
            <a:endParaRPr lang="en-US"/>
          </a:p>
          <a:p>
            <a:endParaRPr lang="en-US"/>
          </a:p>
          <a:p>
            <a:r>
              <a:rPr lang="en-US"/>
              <a:t>divided the content to be learned into weeks and at the end a message that leads the user to have something like discipline, talk to people with more knowledge on the subject and try, try and try</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I've been studying a lot about serverless over the last few years</a:t>
            </a:r>
            <a:endParaRPr lang="en-US"/>
          </a:p>
          <a:p>
            <a:r>
              <a:rPr lang="en-US"/>
              <a:t>However, what caught my attention the most was the possibility of creating the entire infrastructure via code in the language we are used to using in our projects.</a:t>
            </a:r>
            <a:endParaRPr lang="en-US"/>
          </a:p>
          <a:p>
            <a:endParaRPr lang="en-US"/>
          </a:p>
          <a:p>
            <a:r>
              <a:rPr lang="en-US"/>
              <a:t>And the aws cdk allows us to make all these configurations simply and directly using the interfaces and methods already established in the framework documentation.</a:t>
            </a:r>
            <a:endParaRPr lang="en-US"/>
          </a:p>
          <a:p>
            <a:endParaRPr lang="en-US"/>
          </a:p>
          <a:p>
            <a:r>
              <a:rPr lang="en-US"/>
              <a:t>In this use case we will use Java to create the infrastructure and Python for communication between resources (understand aws services)</a:t>
            </a:r>
            <a:endParaRPr lang="en-US"/>
          </a:p>
          <a:p>
            <a:endParaRPr lang="en-US"/>
          </a:p>
          <a:p>
            <a:r>
              <a:rPr lang="en-US" b="1"/>
              <a:t>let's go</a:t>
            </a:r>
            <a:endParaRPr lang="en-US"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It's easy to get set up and write your first CDK app. Short code examples are available throughout this Guide in the AWS CDK's supported programming languages: TypeScript, JavaScript, Python, Java, and C#. Longer examples are available in our GitHub repository.</a:t>
            </a:r>
            <a:endParaRPr lang="en-US"/>
          </a:p>
          <a:p>
            <a:endParaRPr lang="en-US"/>
          </a:p>
          <a:p>
            <a:r>
              <a:rPr lang="en-US"/>
              <a:t>The AWS CDK Toolkit is a command line tool for interacting with CDK apps. Developers can use the AWS CDK Toolkit to synthesize artifacts such as AWS CloudFormation templates and to deploy stacks to development AWS accounts. You can also diff against a deployed stack to understand the impact of a code change.</a:t>
            </a:r>
            <a:endParaRPr lang="en-US"/>
          </a:p>
          <a:p>
            <a:endParaRPr lang="en-US"/>
          </a:p>
          <a:p>
            <a:r>
              <a:rPr lang="en-US"/>
              <a:t>The AWS Construct Library offers constructs for each AWS service, many with "rich" APIs that provide high-level abstractions. The aim of the AWS Construct Library is to reduce the complexity and glue logic required when integrating various AWS services to achieve your goals on AWS.</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CDK Lifecycle</a:t>
            </a:r>
            <a:endParaRPr lang="en-US"/>
          </a:p>
          <a:p>
            <a:endParaRPr lang="en-US"/>
          </a:p>
          <a:p>
            <a:r>
              <a:rPr lang="pt-PT" altLang="en-US"/>
              <a:t>1. </a:t>
            </a:r>
            <a:r>
              <a:rPr lang="en-US"/>
              <a:t>CDK (with help of AWS CLI) compiles its 'App' (App is the executable program that contains Stacks and Constructs</a:t>
            </a:r>
            <a:endParaRPr lang="en-US"/>
          </a:p>
          <a:p>
            <a:endParaRPr lang="pt-PT" altLang="en-US"/>
          </a:p>
          <a:p>
            <a:r>
              <a:rPr lang="pt-PT" altLang="en-US"/>
              <a:t>2. </a:t>
            </a:r>
            <a:r>
              <a:rPr lang="en-US"/>
              <a:t>CDK synthesizes the code to convert it into CloudFormation template. When you run cdk deploy the code we placed in lib/&lt;code_name&gt;.ts is parsed by the CDK Framework which then generates a CloudFormation template located in the cdk.out folder and finally deploys it to CloudFormation.</a:t>
            </a:r>
            <a:endParaRPr lang="en-US"/>
          </a:p>
          <a:p>
            <a:endParaRPr lang="en-US"/>
          </a:p>
          <a:p>
            <a:r>
              <a:rPr lang="pt-PT" altLang="en-US"/>
              <a:t>3. </a:t>
            </a:r>
            <a:r>
              <a:rPr lang="en-US"/>
              <a:t>CloudFormation template gets deployed in AWS account and runs to create all the AWS components</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CDK Code structure</a:t>
            </a:r>
            <a:endParaRPr lang="en-US"/>
          </a:p>
          <a:p>
            <a:r>
              <a:rPr lang="en-US"/>
              <a:t>Apps</a:t>
            </a:r>
            <a:endParaRPr lang="en-US"/>
          </a:p>
          <a:p>
            <a:endParaRPr lang="en-US"/>
          </a:p>
          <a:p>
            <a:r>
              <a:rPr lang="en-US"/>
              <a:t>Executable program</a:t>
            </a:r>
            <a:endParaRPr lang="en-US"/>
          </a:p>
          <a:p>
            <a:endParaRPr lang="en-US"/>
          </a:p>
          <a:p>
            <a:r>
              <a:rPr lang="en-US"/>
              <a:t>Used to render and deploy cfn templates</a:t>
            </a:r>
            <a:endParaRPr lang="en-US"/>
          </a:p>
          <a:p>
            <a:endParaRPr lang="en-US"/>
          </a:p>
          <a:p>
            <a:r>
              <a:rPr lang="en-US" b="1"/>
              <a:t>Stacks</a:t>
            </a:r>
            <a:endParaRPr lang="en-US" b="1"/>
          </a:p>
          <a:p>
            <a:endParaRPr lang="en-US"/>
          </a:p>
          <a:p>
            <a:r>
              <a:rPr lang="en-US"/>
              <a:t>Deployable unit</a:t>
            </a:r>
            <a:endParaRPr lang="en-US"/>
          </a:p>
          <a:p>
            <a:r>
              <a:rPr lang="en-US"/>
              <a:t>Knows about region and account</a:t>
            </a:r>
            <a:endParaRPr lang="en-US"/>
          </a:p>
          <a:p>
            <a:endParaRPr lang="en-US"/>
          </a:p>
          <a:p>
            <a:r>
              <a:rPr lang="en-US" b="1"/>
              <a:t>Constructs</a:t>
            </a:r>
            <a:endParaRPr lang="en-US" b="1"/>
          </a:p>
          <a:p>
            <a:endParaRPr lang="en-US"/>
          </a:p>
          <a:p>
            <a:r>
              <a:rPr lang="en-US"/>
              <a:t>Representations of AWS resources</a:t>
            </a:r>
            <a:endParaRPr lang="en-US"/>
          </a:p>
          <a:p>
            <a:r>
              <a:rPr lang="en-US"/>
              <a:t>Can form a hierarchical tree structure</a:t>
            </a:r>
            <a:endParaRPr lang="en-US"/>
          </a:p>
          <a:p>
            <a:endParaRPr lang="en-US"/>
          </a:p>
          <a:p>
            <a:endParaRPr lang="en-US"/>
          </a:p>
          <a:p>
            <a:r>
              <a:rPr lang="en-US"/>
              <a:t>They are files that include everything needed to deploy your app to a cloud environment.</a:t>
            </a:r>
            <a:endParaRPr lang="en-US"/>
          </a:p>
          <a:p>
            <a:endParaRPr lang="en-US"/>
          </a:p>
          <a:p>
            <a:r>
              <a:rPr lang="en-US"/>
              <a:t>The unit of deployment in the AWS CDK is called a stack. All AWS resources defined within the scope of a stack, either directly or indirectly, are provisioned as a single unit. </a:t>
            </a:r>
            <a:endParaRPr lang="en-US"/>
          </a:p>
          <a:p>
            <a:r>
              <a:rPr lang="en-US"/>
              <a:t>Because AWS CDK stacks are implemented through AWS CloudFormation stacks, they have the same limitations as in AWS CloudFormation.</a:t>
            </a:r>
            <a:endParaRPr lang="en-US"/>
          </a:p>
          <a:p>
            <a:endParaRPr lang="en-US"/>
          </a:p>
          <a:p>
            <a:r>
              <a:rPr lang="en-US"/>
              <a:t>Constructs are the basic building blocks of AWS CDK apps. A construct represents a "cloud component" and encapsulates everything AWS CloudFormation needs to create the component.</a:t>
            </a:r>
            <a:endParaRPr lang="en-US"/>
          </a:p>
          <a:p>
            <a:endParaRPr lang="en-US"/>
          </a:p>
          <a:p>
            <a:r>
              <a:rPr lang="en-US"/>
              <a:t>A construct can represent a single resource, such as an Amazon Simple Storage Service (Amazon S3) bucket, or it can represent a higher-level component consisting of multiple AWS resources. Examples of such components include a worker queue with its associated compute capacity, a cron job with monitoring resources and a dashboard, or even an entire app spanning multiple AWS accounts and regions.</a:t>
            </a:r>
            <a:endParaRPr lang="en-US"/>
          </a:p>
          <a:p>
            <a:endParaRPr lang="en-US"/>
          </a:p>
          <a:p>
            <a:endParaRPr lang="en-US"/>
          </a:p>
          <a:p>
            <a:endParaRPr lang="en-US"/>
          </a:p>
          <a:p>
            <a:r>
              <a:rPr lang="en-US" b="1"/>
              <a:t>More on Constructs</a:t>
            </a:r>
            <a:endParaRPr lang="en-US" b="1"/>
          </a:p>
          <a:p>
            <a:endParaRPr lang="en-US"/>
          </a:p>
          <a:p>
            <a:r>
              <a:rPr lang="en-US" b="1"/>
              <a:t>Level 1 Construct</a:t>
            </a:r>
            <a:endParaRPr lang="en-US" b="1"/>
          </a:p>
          <a:p>
            <a:endParaRPr lang="en-US"/>
          </a:p>
          <a:p>
            <a:r>
              <a:rPr lang="en-US"/>
              <a:t>CFN Resources are periodically generated from the AWS CloudFormation Resource Specification. They are named CfnXyz, where Xyz is name of the resource. For example, CfnBucket represents the AWS::S3::Bucket AWS CloudFormation resource. When you use Cfn resources, you must explicitly configure all resource properties, which requires a complete understanding of the details of the underlying AWS CloudFormation resource model.</a:t>
            </a:r>
            <a:endParaRPr lang="en-US"/>
          </a:p>
          <a:p>
            <a:endParaRPr lang="en-US"/>
          </a:p>
          <a:p>
            <a:r>
              <a:rPr lang="en-US" b="1"/>
              <a:t>Level 2 Construct</a:t>
            </a:r>
            <a:endParaRPr lang="en-US" b="1"/>
          </a:p>
          <a:p>
            <a:endParaRPr lang="en-US"/>
          </a:p>
          <a:p>
            <a:r>
              <a:rPr lang="en-US"/>
              <a:t>The next level of constructs, L2, also represent AWS resources, but with a higher-level, intent-based API. They provide similar functionality, but provide the defaults, boilerplate, and glue logic you'd be writing yourself with a CFN Resource construct. AWS constructs offer convenient defaults and reduce the need to know all the details about the AWS resources they represent, while providing convenience methods that make it simpler to work with the resource. For example, the s3.Bucket class represents an Amazon S3 bucket with additional properties and methods, such as bucket.addLifeCycleRule(), which adds a lifecycle rule to the bucket.</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this demo was presented by me at campus party 2022 in goiania goias - Brazil, it demonstrates a frontEnd application that is a clone of the aws s3 console.</a:t>
            </a:r>
            <a:endParaRPr lang="en-US"/>
          </a:p>
          <a:p>
            <a:r>
              <a:rPr lang="en-US"/>
              <a:t>here React JS was used for FrontEnd development</a:t>
            </a:r>
            <a:endParaRPr lang="en-US"/>
          </a:p>
          <a:p>
            <a:endParaRPr lang="en-US"/>
          </a:p>
          <a:p>
            <a:r>
              <a:rPr lang="en-US"/>
              <a:t>Backend was created in java using the aws sdk to communicate with s3 and used all s3 functions via application type (listing, uploading, downloading, deleting) objects in a bucket, here in the backend java and the aws SDK were used (not to be confused with CDK)</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Figure 1 shows the CDK project in Java and also a folder with the .py files, which are read by the Java application to create the lambda functions in Python</a:t>
            </a:r>
            <a:endParaRPr lang="en-US"/>
          </a:p>
          <a:p>
            <a:endParaRPr lang="en-US"/>
          </a:p>
          <a:p>
            <a:r>
              <a:rPr lang="en-US"/>
              <a:t>On the bottom right side, the link to the github of this proof of concept or use case, or you can point a qrcode reader at it and you will be guided to the github of this project, it's worth checking out</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t>It is necessary to have already installed node 18+ on your machine</a:t>
            </a:r>
            <a:r>
              <a:rPr lang="pt-PT"/>
              <a:t>(checking figure 1 cli command )</a:t>
            </a:r>
            <a:r>
              <a:t>. In my case I am using the version</a:t>
            </a:r>
            <a:r>
              <a:rPr lang="pt-PT"/>
              <a:t> v.18.17.1</a:t>
            </a:r>
            <a:endParaRPr lang="pt-PT"/>
          </a:p>
          <a:p>
            <a:r>
              <a:t>This is because you will run the installation of the aws cdk through the node's npm as seen in figure 2</a:t>
            </a:r>
          </a:p>
          <a:p/>
          <a:p>
            <a:r>
              <a:rPr lang="pt-PT"/>
              <a:t>checking install aws sdk with command  cli cdk -- version </a:t>
            </a:r>
            <a:r>
              <a:rPr>
                <a:sym typeface="+mn-ea"/>
              </a:rPr>
              <a:t> </a:t>
            </a:r>
            <a:endParaRPr>
              <a:sym typeface="+mn-ea"/>
            </a:endParaRPr>
          </a:p>
          <a:p>
            <a:endParaRPr>
              <a:sym typeface="+mn-ea"/>
            </a:endParaRPr>
          </a:p>
          <a:p>
            <a:r>
              <a:rPr>
                <a:sym typeface="+mn-ea"/>
              </a:rPr>
              <a:t>In my case I am using the version</a:t>
            </a:r>
            <a:r>
              <a:rPr lang="pt-PT">
                <a:sym typeface="+mn-ea"/>
              </a:rPr>
              <a:t>  2.93.0 , but but currently we are already on version 2.103.1, updates are at an accelerated rate</a:t>
            </a:r>
            <a:endParaRPr lang="pt-PT">
              <a:sym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Initializing a CDK Project</a:t>
            </a:r>
            <a:endParaRPr lang="en-US"/>
          </a:p>
          <a:p>
            <a:endParaRPr lang="en-US"/>
          </a:p>
          <a:p>
            <a:r>
              <a:rPr lang="en-US"/>
              <a:t>To initialize a new CDK project, navigate to the desired directory in your terminal or command prompt and run the cdk init command with the appropriate template and programming language. For example, to create a Python-based CDK project, you would run the following command:</a:t>
            </a:r>
            <a:endParaRPr lang="en-US"/>
          </a:p>
          <a:p>
            <a:r>
              <a:rPr lang="pt-PT" altLang="en-US"/>
              <a:t>see in figure 1 </a:t>
            </a:r>
            <a:endParaRPr lang="en-US"/>
          </a:p>
          <a:p>
            <a:endParaRPr lang="en-US"/>
          </a:p>
          <a:p>
            <a:r>
              <a:rPr lang="en-US"/>
              <a:t>This command generates the necessary files and directories for your CDK project, including the first_project folder containing your main stack, the app.py file serving as the entry point of your application, and a tests folder for any tests you may create.</a:t>
            </a:r>
            <a:endParaRPr lang="en-US"/>
          </a:p>
          <a:p>
            <a:endParaRPr lang="en-US"/>
          </a:p>
          <a:p>
            <a:r>
              <a:rPr lang="en-US"/>
              <a:t>Understanding project structure</a:t>
            </a:r>
            <a:endParaRPr lang="en-US"/>
          </a:p>
          <a:p>
            <a:endParaRPr lang="en-US"/>
          </a:p>
          <a:p>
            <a:r>
              <a:rPr lang="pt-PT" altLang="en-US">
                <a:sym typeface="+mn-ea"/>
              </a:rPr>
              <a:t>see in figure 2 </a:t>
            </a:r>
            <a:endParaRPr lang="en-US"/>
          </a:p>
          <a:p>
            <a:endParaRPr lang="en-US"/>
          </a:p>
          <a:p>
            <a:r>
              <a:rPr lang="en-US"/>
              <a:t>A typical AWS CDK project consists of several main components. The my_cdk folder that contains your main stack, the *.py files that are in the lambda folder will be created later, within the src folder, which is the entry point of our application.</a:t>
            </a:r>
            <a:endParaRPr lang="en-US"/>
          </a:p>
          <a:p>
            <a:endParaRPr lang="en-US"/>
          </a:p>
          <a:p>
            <a:r>
              <a:rPr lang="en-US"/>
              <a:t>Optionally, you can create the constructs folder to store any custom constructs that represent reusable components of your infrastructure.</a:t>
            </a:r>
            <a:endParaRPr lang="en-US"/>
          </a:p>
          <a:p>
            <a:endParaRPr lang="en-US"/>
          </a:p>
          <a:p>
            <a:r>
              <a:rPr lang="en-US"/>
              <a:t>By understanding the structure of your CDK project, you can organize your code and manage your resources more effectively.</a:t>
            </a:r>
            <a:endParaRPr lang="en-US"/>
          </a:p>
          <a:p>
            <a:endParaRPr lang="en-US"/>
          </a:p>
          <a:p>
            <a:endParaRPr lang="en-US"/>
          </a:p>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You’re ready to deploy your AWS CDK app with your synthesized CloudFormation templates and bootstrapped stack. </a:t>
            </a:r>
            <a:endParaRPr lang="en-US"/>
          </a:p>
          <a:p>
            <a:endParaRPr lang="en-US"/>
          </a:p>
          <a:p>
            <a:r>
              <a:rPr lang="en-US"/>
              <a:t>To do this, run the cdk deploy command in your terminal or command prompt</a:t>
            </a:r>
            <a:endParaRPr lang="en-US"/>
          </a:p>
          <a:p>
            <a:endParaRPr lang="en-US"/>
          </a:p>
          <a:p>
            <a:r>
              <a:rPr lang="en-US" b="1"/>
              <a:t>and the cool thing about it all</a:t>
            </a:r>
            <a:endParaRPr lang="en-US" b="1"/>
          </a:p>
          <a:p>
            <a:endParaRPr lang="en-US"/>
          </a:p>
          <a:p>
            <a:r>
              <a:rPr lang="en-US"/>
              <a:t>Managing Your AWS CDK Infrastructure</a:t>
            </a:r>
            <a:endParaRPr lang="en-US"/>
          </a:p>
          <a:p>
            <a:r>
              <a:rPr lang="en-US"/>
              <a:t>As your AWS CDK app grows and evolves, you’ll need to manage your infrastructure effectively. This includes updating existing resources, destroying resources when they’re no longer needed, and monitoring changes in your infrastructure.</a:t>
            </a:r>
            <a:endParaRPr lang="en-US"/>
          </a:p>
          <a:p>
            <a:endParaRPr lang="en-US"/>
          </a:p>
          <a:p>
            <a:r>
              <a:rPr lang="en-US"/>
              <a:t>By mastering these management tasks, you can ensure that your AWS CDK app remains efficient, secure, and cost-effective.</a:t>
            </a:r>
            <a:endParaRPr lang="en-US"/>
          </a:p>
          <a:p>
            <a:endParaRPr lang="en-US"/>
          </a:p>
          <a:p>
            <a:r>
              <a:rPr lang="pt-PT" altLang="en-US" b="1"/>
              <a:t>seen in figure 2</a:t>
            </a:r>
            <a:endParaRPr lang="en-US"/>
          </a:p>
          <a:p>
            <a:r>
              <a:rPr lang="en-US"/>
              <a:t>When typing the deploy command in the terminal, it will ask you to accept all creations or modifications, which the command will create within your AWS account, type y and press enter</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With the deploy command accepted, you can follow all the processes that are being carried out, from created, updated, deleted, of each resource that was created in the constructors of your application that created the infrastructure.</a:t>
            </a:r>
            <a:endParaRPr lang="en-US"/>
          </a:p>
          <a:p>
            <a:endParaRPr lang="en-US"/>
          </a:p>
          <a:p>
            <a:r>
              <a:rPr lang="en-US"/>
              <a:t>In our case we created an API gateway and in the end it returns the created address to us, so we can make a call via HTTP with the correct method, type GET</a:t>
            </a:r>
            <a:r>
              <a:rPr lang="pt-PT" altLang="en-US"/>
              <a:t>, POST and others..</a:t>
            </a:r>
            <a:endParaRPr lang="pt-PT"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Another cool moment, I want to delete all the resources created, but how to do it...</a:t>
            </a:r>
            <a:endParaRPr lang="en-US"/>
          </a:p>
          <a:p>
            <a:r>
              <a:rPr lang="en-US"/>
              <a:t>aws cdk creates a tag on all created resources and when we execute prompt the command "destroy", all created resources are destroyed</a:t>
            </a:r>
            <a:endParaRPr lang="en-US"/>
          </a:p>
          <a:p>
            <a:endParaRPr lang="en-US"/>
          </a:p>
          <a:p>
            <a:r>
              <a:rPr lang="en-US"/>
              <a:t>and a small comparison, the destroy time is much shorter than the deploy time</a:t>
            </a:r>
            <a:endParaRPr lang="en-US"/>
          </a:p>
          <a:p>
            <a:endParaRPr lang="en-US"/>
          </a:p>
          <a:p>
            <a:r>
              <a:rPr lang="en-US"/>
              <a:t>It is also necessary to confirm by typing y and pressing enter</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diff command, in some cases we make changes and need to deploy these changes, the diff command shows us what these changes were and their impacts, showing a list of all resources either removed or added</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main point is what makes the SDK and CDK great helpers when creating and managing resources and the power of integrating services, I always say and repeat, </a:t>
            </a:r>
            <a:endParaRPr lang="en-US"/>
          </a:p>
          <a:p>
            <a:r>
              <a:rPr lang="en-US"/>
              <a:t>AWS has hundreds of resources that can help you solve "x" problems, </a:t>
            </a:r>
            <a:endParaRPr lang="en-US"/>
          </a:p>
          <a:p>
            <a:endParaRPr lang="en-US"/>
          </a:p>
          <a:p>
            <a:r>
              <a:rPr lang="en-US"/>
              <a:t>However, it's as if there were several teams writing only their side of the story or their responsibility, when we have integrations between services that most of the time you learn via the console or by reading an article that managed to make an integration or the main ones already known.</a:t>
            </a:r>
            <a:endParaRPr lang="en-US"/>
          </a:p>
          <a:p>
            <a:endParaRPr lang="en-US"/>
          </a:p>
          <a:p>
            <a:r>
              <a:rPr lang="en-US"/>
              <a:t>And at this point, the SDK together with lambda gives you the power to do "x" integrations, both database, ec2, ecs, eks, there are many possibilities.</a:t>
            </a:r>
            <a:endParaRPr lang="en-US"/>
          </a:p>
          <a:p>
            <a:endParaRPr lang="en-US"/>
          </a:p>
          <a:p>
            <a:r>
              <a:rPr lang="en-US"/>
              <a:t>in figure 1 we see the lambda folder where we place all our codes written in python in version 3.10, and we create it via Java, a way to read each file and add it to the cloudformation(YAML) file</a:t>
            </a:r>
            <a:endParaRPr lang="en-US"/>
          </a:p>
          <a:p>
            <a:endParaRPr lang="en-US"/>
          </a:p>
          <a:p>
            <a:r>
              <a:rPr lang="en-US"/>
              <a:t>in figure 2 we see the code written in python using the aws sdk resource, which with access policies we can manage actions in the service we want in the case of figure 2 we are inserting data into a table in dynamodb</a:t>
            </a:r>
            <a:endParaRPr lang="en-US"/>
          </a:p>
          <a:p>
            <a:endParaRPr lang="en-US"/>
          </a:p>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Inside the project's src folder we have the java classes that make the magic happen, in figure 1 how to organize the java files, and in figure 2 the creation and configuration of the lambdas functions</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All AWS services to communicate with each other require rules or permissions that are added directly to the service that calls, where I tell the service that will be invoked that yes, it can communicate with that service, bringing security that my service and trust.</a:t>
            </a:r>
            <a:endParaRPr lang="en-US"/>
          </a:p>
          <a:p>
            <a:endParaRPr lang="en-US"/>
          </a:p>
          <a:p>
            <a:endParaRPr lang="en-US"/>
          </a:p>
          <a:p>
            <a:r>
              <a:rPr lang="en-US"/>
              <a:t>How can I also add other services to lambda in this case I am adding function logging</a:t>
            </a:r>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aws cdk java code for creating the dynamodb table, note that we created the partitionkey and sortkey, forming the partitionKey, in figure 1 we have the start of each creation method, and we also set the permissions of the created lambdas to be able to perform actions in the database</a:t>
            </a:r>
            <a:endParaRPr lang="pt-PT"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main part of our code because here we create a mechanism that reads the lambdas in python and adds to the lambda content what is later added to the cdk.out file which is cloudformation</a:t>
            </a:r>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creating the gateway api and its properties, what types of GET, POST, PATCH methods and adding the necessary cors for the call</a:t>
            </a:r>
            <a:r>
              <a:rPr lang="pt-PT" altLang="en-US"/>
              <a:t> </a:t>
            </a:r>
            <a:endParaRPr lang="pt-PT" altLang="en-US"/>
          </a:p>
          <a:p>
            <a:endParaRPr lang="pt-PT" altLang="en-US"/>
          </a:p>
          <a:p>
            <a:r>
              <a:rPr lang="pt-PT" altLang="en-US"/>
              <a:t>and creating the API gateway integration and which lamp it will trigger when calling the created endpoint</a:t>
            </a:r>
            <a:endParaRPr lang="pt-PT"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algn="l"/>
            <a:r>
              <a:rPr lang="en-US">
                <a:solidFill>
                  <a:schemeClr val="bg1"/>
                </a:solidFill>
                <a:sym typeface="+mn-ea"/>
              </a:rPr>
              <a:t>When I think about the question about creating a regular, then I thought about creating something,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started studying, step by step, AWS serverless technologies, one after another,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got to know AWS CDK,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come from a world where we only code, there were professionals with the knowledge about DevOps (Culture), however, we are currently the center of all tasks, from requirements analysis, such as unit testing and also in application observability issues, our activities have increased proportionally to the challenges of a new world of development using cloud computing</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In this use case, we will work on creating an application that can save, change, search and delete an item, such as an item register, widely used in e-commerce, such as:</a:t>
            </a:r>
            <a:endParaRPr lang="en-US">
              <a:solidFill>
                <a:schemeClr val="bg1"/>
              </a:solidFill>
              <a:sym typeface="+mn-ea"/>
            </a:endParaRPr>
          </a:p>
          <a:p>
            <a:pPr algn="l"/>
            <a:r>
              <a:rPr lang="en-US">
                <a:solidFill>
                  <a:schemeClr val="bg1"/>
                </a:solidFill>
                <a:sym typeface="+mn-ea"/>
              </a:rPr>
              <a:t>Alibaba (China) US$ 1,249 tri</a:t>
            </a:r>
            <a:endParaRPr lang="en-US">
              <a:solidFill>
                <a:schemeClr val="bg1"/>
              </a:solidFill>
              <a:sym typeface="+mn-ea"/>
            </a:endParaRPr>
          </a:p>
          <a:p>
            <a:pPr algn="l"/>
            <a:r>
              <a:rPr lang="en-US">
                <a:solidFill>
                  <a:schemeClr val="bg1"/>
                </a:solidFill>
                <a:sym typeface="+mn-ea"/>
              </a:rPr>
              <a:t>Amazon (United States) US$602 billion</a:t>
            </a:r>
            <a:endParaRPr lang="en-US">
              <a:solidFill>
                <a:schemeClr val="bg1"/>
              </a:solidFill>
              <a:sym typeface="+mn-ea"/>
            </a:endParaRPr>
          </a:p>
          <a:p>
            <a:pPr algn="l"/>
            <a:r>
              <a:rPr lang="en-US">
                <a:solidFill>
                  <a:schemeClr val="bg1"/>
                </a:solidFill>
                <a:sym typeface="+mn-ea"/>
              </a:rPr>
              <a:t>JD.com (China) US$505 billion</a:t>
            </a:r>
            <a:endParaRPr lang="en-US">
              <a:solidFill>
                <a:schemeClr val="bg1"/>
              </a:solidFill>
              <a:sym typeface="+mn-ea"/>
            </a:endParaRPr>
          </a:p>
          <a:p>
            <a:pPr algn="l"/>
            <a:r>
              <a:rPr lang="en-US">
                <a:solidFill>
                  <a:schemeClr val="bg1"/>
                </a:solidFill>
                <a:sym typeface="+mn-ea"/>
              </a:rPr>
              <a:t>Pinduoduo (China) US$383 billion</a:t>
            </a:r>
            <a:endParaRPr lang="en-US">
              <a:solidFill>
                <a:schemeClr val="bg1"/>
              </a:solidFill>
              <a:sym typeface="+mn-ea"/>
            </a:endParaRPr>
          </a:p>
          <a:p>
            <a:pPr algn="l"/>
            <a:r>
              <a:rPr lang="en-US">
                <a:solidFill>
                  <a:schemeClr val="bg1"/>
                </a:solidFill>
                <a:sym typeface="+mn-ea"/>
              </a:rPr>
              <a:t>eBay (United States) US$85 billion</a:t>
            </a:r>
            <a:endParaRPr lang="en-US">
              <a:solidFill>
                <a:schemeClr val="bg1"/>
              </a:solidFill>
              <a:sym typeface="+mn-ea"/>
            </a:endParaRPr>
          </a:p>
          <a:p>
            <a:pPr algn="l"/>
            <a:r>
              <a:rPr lang="en-US">
                <a:solidFill>
                  <a:schemeClr val="bg1"/>
                </a:solidFill>
                <a:sym typeface="+mn-ea"/>
              </a:rPr>
              <a:t>Walmart (United States) US$ 73.2 billion</a:t>
            </a:r>
            <a:endParaRPr lang="en-US">
              <a:solidFill>
                <a:schemeClr val="bg1"/>
              </a:solidFill>
              <a:sym typeface="+mn-ea"/>
            </a:endParaRPr>
          </a:p>
          <a:p>
            <a:pPr algn="l"/>
            <a:r>
              <a:rPr lang="en-US">
                <a:solidFill>
                  <a:schemeClr val="bg1"/>
                </a:solidFill>
                <a:sym typeface="+mn-ea"/>
              </a:rPr>
              <a:t>Shopee (Singapore) US$62.6 billion</a:t>
            </a:r>
            <a:endParaRPr lang="en-US">
              <a:solidFill>
                <a:schemeClr val="bg1"/>
              </a:solidFill>
              <a:sym typeface="+mn-ea"/>
            </a:endParaRPr>
          </a:p>
          <a:p>
            <a:pPr algn="l"/>
            <a:r>
              <a:rPr lang="en-US">
                <a:solidFill>
                  <a:schemeClr val="bg1"/>
                </a:solidFill>
                <a:sym typeface="+mn-ea"/>
              </a:rPr>
              <a:t>Rakuten (China) US$ 32.8 billion</a:t>
            </a:r>
            <a:endParaRPr lang="en-US">
              <a:solidFill>
                <a:schemeClr val="bg1"/>
              </a:solidFill>
              <a:sym typeface="+mn-ea"/>
            </a:endParaRPr>
          </a:p>
          <a:p>
            <a:pPr algn="l"/>
            <a:r>
              <a:rPr lang="en-US">
                <a:solidFill>
                  <a:schemeClr val="bg1"/>
                </a:solidFill>
                <a:sym typeface="+mn-ea"/>
              </a:rPr>
              <a:t>Mercado Libre (Argentina) US$ 28.4 billion</a:t>
            </a:r>
            <a:endParaRPr lang="en-US">
              <a:solidFill>
                <a:schemeClr val="bg1"/>
              </a:solidFill>
              <a:sym typeface="+mn-ea"/>
            </a:endParaRPr>
          </a:p>
          <a:p>
            <a:pPr algn="l"/>
            <a:r>
              <a:rPr lang="en-US">
                <a:solidFill>
                  <a:schemeClr val="bg1"/>
                </a:solidFill>
                <a:sym typeface="+mn-ea"/>
              </a:rPr>
              <a:t>Vipshop (China) US$ 26 billion</a:t>
            </a:r>
            <a:endParaRPr lang="en-US">
              <a:solidFill>
                <a:schemeClr val="bg1"/>
              </a:solidFill>
              <a:sym typeface="+mn-e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rectangle represented by number 1 shows the function created, number 2 the description we put in the Java cdk to create it and number 3 is the version we decided to use, the 5 lambdas created using myStack</a:t>
            </a:r>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view of the aws console, we see the requests, the integration with the lambda function created in this case is linked to the search function for all items, and below the rectangle represented by the number 4 and after the function executes and the data from it returns go through here and return to the user who made the request</a:t>
            </a:r>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view of the aws console, we see the requests, the integration with the lambda function created in this case is linked to the search function for all items, and below the rectangle represented by the number 4 and after the function executes and the data from it returns go through here and return to the user who made the request</a:t>
            </a:r>
            <a:endParaRPr lang="en-US"/>
          </a:p>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view of the aws console, we see the requests, the integration with the lambda function created in this case is linked to the search function for all items, and below the rectangle represented by the number 4 and after the function executes and the data from it returns go through here and return to the user who made the request</a:t>
            </a:r>
            <a:endParaRPr lang="en-US"/>
          </a:p>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View of the aws console, in database mode, specifically in dynamodb. where we can view the tables created, the table settings and the items inserted in the table we created</a:t>
            </a:r>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calling api created using postman, here we could use others to perform the same function example (Top Postman alternative solution: ✓ Katalon ✓ Insomnia ✓ Swagger ✓ JMeter ✓ TestSigma ✓ ReadyAPI ✓ HTTPie) or using the Linux terminal (curl ✓)</a:t>
            </a:r>
            <a:endParaRPr lang="en-US"/>
          </a:p>
          <a:p>
            <a:endParaRPr lang="en-US"/>
          </a:p>
          <a:p>
            <a:r>
              <a:rPr lang="en-US"/>
              <a:t>I created a collections in postman with the 5 calls we will make</a:t>
            </a:r>
            <a:r>
              <a:rPr lang="pt-PT" altLang="en-US"/>
              <a:t>, seen in</a:t>
            </a:r>
            <a:r>
              <a:rPr lang="pt-PT" altLang="en-US" b="1"/>
              <a:t> figure 1</a:t>
            </a:r>
            <a:endParaRPr lang="pt-PT" altLang="en-US" b="1"/>
          </a:p>
          <a:p>
            <a:endParaRPr lang="pt-PT" altLang="en-US" b="1"/>
          </a:p>
          <a:p>
            <a:r>
              <a:rPr lang="pt-PT" altLang="en-US" b="1"/>
              <a:t>in figure 2 </a:t>
            </a:r>
            <a:r>
              <a:rPr lang="pt-PT" altLang="en-US"/>
              <a:t>the structure of the item creation call using the post method</a:t>
            </a:r>
            <a:endParaRPr lang="pt-PT"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sym typeface="+mn-ea"/>
              </a:rPr>
              <a:t>seen in</a:t>
            </a:r>
            <a:r>
              <a:rPr lang="pt-PT" altLang="en-US" b="1">
                <a:sym typeface="+mn-ea"/>
              </a:rPr>
              <a:t> figure 1, o method patch for upodate, We only changed 2 attributes (status, updateOrderDate)</a:t>
            </a:r>
            <a:endParaRPr lang="pt-PT" altLang="en-US" b="1">
              <a:sym typeface="+mn-ea"/>
            </a:endParaRPr>
          </a:p>
          <a:p>
            <a:endParaRPr lang="pt-PT" altLang="en-US" b="1"/>
          </a:p>
          <a:p>
            <a:r>
              <a:rPr lang="pt-PT" altLang="en-US" b="1">
                <a:sym typeface="+mn-ea"/>
              </a:rPr>
              <a:t>in figure 2 </a:t>
            </a:r>
            <a:r>
              <a:rPr lang="pt-PT" altLang="en-US">
                <a:sym typeface="+mn-ea"/>
              </a:rPr>
              <a:t>the structure of the item updated call using the PATCH method</a:t>
            </a:r>
            <a:endParaRPr lang="pt-PT" alt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use case, we focus on creating API using the HTTP protocol, for this service we will use API Gateway in Rest API mode</a:t>
            </a:r>
            <a:endParaRPr lang="en-US"/>
          </a:p>
          <a:p>
            <a:endParaRPr lang="en-US"/>
          </a:p>
          <a:p>
            <a:r>
              <a:t>We will create 5 endpoints (Create, Update, getOne, getAll, Delete), using methods (Post, Patch, Get, Get, Delete) respectively</a:t>
            </a:r>
            <a:r>
              <a:rPr lang="pt-PT"/>
              <a:t>.</a:t>
            </a:r>
            <a:endParaRPr lang="pt-PT"/>
          </a:p>
          <a:p>
            <a:endParaRPr lang="pt-PT" altLang="en-US"/>
          </a:p>
          <a:p>
            <a:r>
              <a:rPr lang="pt-PT" altLang="en-US"/>
              <a:t>each endpoint is connected to a lambda function, using the Python programming language in its version 3.10 in its code</a:t>
            </a:r>
            <a:endParaRPr lang="pt-PT" altLang="en-US"/>
          </a:p>
          <a:p>
            <a:endParaRPr lang="pt-PT" altLang="en-US"/>
          </a:p>
          <a:p>
            <a:r>
              <a:rPr lang="pt-PT" altLang="en-US"/>
              <a:t>Lambda functions coded in Python will use Boto3, the AWS SDK for communication and manipulation of data or events between AWS services.</a:t>
            </a:r>
            <a:endParaRPr lang="pt-PT" altLang="en-US"/>
          </a:p>
          <a:p>
            <a:endParaRPr lang="pt-PT" altLang="en-US"/>
          </a:p>
          <a:p>
            <a:r>
              <a:rPr lang="pt-PT" altLang="en-US"/>
              <a:t>Something to clarify here at this point is the difference between CDK and SDK, CDK is used to create AWS services, but behind the same being used is the SDK to create all these services.</a:t>
            </a:r>
            <a:endParaRPr lang="pt-PT" altLang="en-US"/>
          </a:p>
          <a:p>
            <a:endParaRPr lang="pt-PT" altLang="en-US"/>
          </a:p>
          <a:p>
            <a:r>
              <a:rPr lang="pt-PT" altLang="en-US"/>
              <a:t>This is important because boto3 uses the SDK to communicate between services.</a:t>
            </a:r>
            <a:endParaRPr lang="pt-PT" altLang="en-US"/>
          </a:p>
          <a:p>
            <a:endParaRPr lang="pt-PT" altLang="en-US"/>
          </a:p>
          <a:p>
            <a:r>
              <a:rPr lang="pt-PT" altLang="en-US"/>
              <a:t>All services in this use case will be created using CDK in Java(11).</a:t>
            </a:r>
            <a:endParaRPr lang="pt-PT" altLang="en-US"/>
          </a:p>
          <a:p>
            <a:endParaRPr lang="pt-PT" altLang="en-US"/>
          </a:p>
          <a:p>
            <a:r>
              <a:rPr lang="pt-PT" altLang="en-US"/>
              <a:t>You can point the qrcode reader and see the repository on github (weder96), or follow the link below, where you will find all the codes that we will use in this use case</a:t>
            </a:r>
            <a:endParaRPr lang="pt-PT"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sym typeface="+mn-ea"/>
              </a:rPr>
              <a:t>seen in</a:t>
            </a:r>
            <a:r>
              <a:rPr lang="pt-PT" altLang="en-US" b="1">
                <a:sym typeface="+mn-ea"/>
              </a:rPr>
              <a:t> figure 1, o method Get for search item by orderId,  the same is pass in url</a:t>
            </a:r>
            <a:endParaRPr lang="pt-PT" altLang="en-US" b="1">
              <a:sym typeface="+mn-ea"/>
            </a:endParaRPr>
          </a:p>
          <a:p>
            <a:endParaRPr lang="pt-PT" altLang="en-US" b="1"/>
          </a:p>
          <a:p>
            <a:r>
              <a:rPr lang="pt-PT" altLang="en-US" b="1">
                <a:sym typeface="+mn-ea"/>
              </a:rPr>
              <a:t>in figure 2 </a:t>
            </a:r>
            <a:r>
              <a:rPr lang="pt-PT" altLang="en-US">
                <a:sym typeface="+mn-ea"/>
              </a:rPr>
              <a:t>the structure of the item result or response call using the GET method by orderId</a:t>
            </a:r>
            <a:endParaRPr lang="pt-PT" altLang="en-US"/>
          </a:p>
          <a:p>
            <a:endParaRPr lang="en-US"/>
          </a:p>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sym typeface="+mn-ea"/>
              </a:rPr>
              <a:t>seen in</a:t>
            </a:r>
            <a:r>
              <a:rPr lang="pt-PT" altLang="en-US" b="1">
                <a:sym typeface="+mn-ea"/>
              </a:rPr>
              <a:t> figure 1, o method Delete item by orderId,  the same is pass in url</a:t>
            </a:r>
            <a:endParaRPr lang="pt-PT" altLang="en-US" b="1">
              <a:sym typeface="+mn-ea"/>
            </a:endParaRPr>
          </a:p>
          <a:p>
            <a:endParaRPr lang="pt-PT" altLang="en-US" b="1"/>
          </a:p>
          <a:p>
            <a:r>
              <a:rPr lang="pt-PT" altLang="en-US" b="1">
                <a:sym typeface="+mn-ea"/>
              </a:rPr>
              <a:t>in figure 2 </a:t>
            </a:r>
            <a:r>
              <a:rPr lang="pt-PT" altLang="en-US">
                <a:sym typeface="+mn-ea"/>
              </a:rPr>
              <a:t>the structure of the item result or response call using the DELETE method by orderId</a:t>
            </a:r>
            <a:endParaRPr lang="pt-PT" altLang="en-US"/>
          </a:p>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sym typeface="+mn-ea"/>
              </a:rPr>
              <a:t>the directory with the name lambda </a:t>
            </a:r>
            <a:r>
              <a:rPr lang="pt-PT" altLang="en-US" b="1">
                <a:sym typeface="+mn-ea"/>
              </a:rPr>
              <a:t>in figure 1</a:t>
            </a:r>
            <a:r>
              <a:rPr lang="pt-PT" altLang="en-US">
                <a:sym typeface="+mn-ea"/>
              </a:rPr>
              <a:t> is the directory where we place our lambdas functions written in python in its version 3.10, remembering that the language versions support new forms of development, so it is always good to define which version is we are using.</a:t>
            </a:r>
            <a:endParaRPr lang="pt-PT" altLang="en-US">
              <a:sym typeface="+mn-ea"/>
            </a:endParaRPr>
          </a:p>
          <a:p>
            <a:endParaRPr lang="pt-PT" altLang="en-US">
              <a:sym typeface="+mn-ea"/>
            </a:endParaRPr>
          </a:p>
          <a:p>
            <a:r>
              <a:rPr lang="pt-PT" altLang="en-US">
                <a:sym typeface="+mn-ea"/>
              </a:rPr>
              <a:t>In this example we are using Python and the AWS SDK definitions to insert data into the orders table in Dynamodb</a:t>
            </a:r>
            <a:endParaRPr lang="pt-PT" altLang="en-US">
              <a:sym typeface="+mn-ea"/>
            </a:endParaRPr>
          </a:p>
          <a:p>
            <a:endParaRPr lang="pt-PT" altLang="en-US">
              <a:sym typeface="+mn-ea"/>
            </a:endParaRPr>
          </a:p>
          <a:p>
            <a:r>
              <a:rPr lang="pt-PT" altLang="en-US">
                <a:sym typeface="+mn-ea"/>
              </a:rPr>
              <a:t>on line 2 in figure 2,  we import boto3 specification of the aws sdk for using aws resources using python</a:t>
            </a:r>
            <a:endParaRPr lang="pt-PT" altLang="en-US">
              <a:sym typeface="+mn-ea"/>
            </a:endParaRPr>
          </a:p>
          <a:p>
            <a:endParaRPr lang="pt-PT" altLang="en-US">
              <a:sym typeface="+mn-ea"/>
            </a:endParaRPr>
          </a:p>
          <a:p>
            <a:r>
              <a:rPr lang="pt-PT" altLang="en-US">
                <a:sym typeface="+mn-ea"/>
              </a:rPr>
              <a:t>in line 5 we look for the resource we are going to use, which in this example is dynamodb, as our objective is to insert the item into the table, which is done in lines 16 to 27, seen by the number 2 inside the rectangle</a:t>
            </a:r>
            <a:endParaRPr lang="pt-PT" altLang="en-US">
              <a:sym typeface="+mn-ea"/>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case we are now changing the data that has already been inserted in the "orders" table, </a:t>
            </a:r>
            <a:endParaRPr lang="en-US"/>
          </a:p>
          <a:p>
            <a:endParaRPr lang="en-US"/>
          </a:p>
          <a:p>
            <a:r>
              <a:rPr lang="en-US"/>
              <a:t>we do the same things as we did on the previous slide, the difference now is that we must inform which item will be changed, by its key, </a:t>
            </a:r>
            <a:endParaRPr lang="en-US"/>
          </a:p>
          <a:p>
            <a:endParaRPr lang="en-US"/>
          </a:p>
          <a:p>
            <a:r>
              <a:rPr lang="en-US"/>
              <a:t>in my opinion is the most complex method because of the restrictions of the database itself as it is NOSQL and also of boto3</a:t>
            </a:r>
            <a:r>
              <a:rPr lang="pt-PT" altLang="en-US"/>
              <a:t>.</a:t>
            </a:r>
            <a:endParaRPr lang="pt-PT"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Here we follow the same steps as the previous functions, the difference now is that we are going to make a list in the table, remembering that this is the method that has the highest cost and must always be managed to avoid surprises when paying for AWS</a:t>
            </a:r>
            <a:endParaRPr lang="en-US"/>
          </a:p>
          <a:p>
            <a:endParaRPr lang="en-US"/>
          </a:p>
          <a:p>
            <a:r>
              <a:rPr lang="pt-PT" altLang="en-US"/>
              <a:t>T</a:t>
            </a:r>
            <a:r>
              <a:rPr lang="en-US"/>
              <a:t>he method we will use is the scan, it can also be passed through a </a:t>
            </a:r>
            <a:r>
              <a:rPr lang="pt-PT" altLang="en-US"/>
              <a:t>FilterExpressionAttr</a:t>
            </a:r>
            <a:r>
              <a:rPr lang="en-US"/>
              <a:t>, but in this case I advise you to use the "query" method</a:t>
            </a:r>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figure 2 we can see that we are going to search for the item by the id provided, so we need to get the value that was passed as a parameter, the lambda function provides us with this information through the "event"</a:t>
            </a:r>
            <a:endParaRPr lang="en-US"/>
          </a:p>
          <a:p>
            <a:endParaRPr lang="en-US"/>
          </a:p>
          <a:p>
            <a:r>
              <a:rPr lang="en-US"/>
              <a:t>now the next step is to use the aws sdk resource method to search for the value, at this point we will use the query method past the id that was passed in the "event" seen in the rectangle represented by the number 1 and then used in the rectangle represented by the number 2</a:t>
            </a:r>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well let's delete an item inserted in our "orders" table, first we look for the id that was passed by parameter, this way we could delete the item, ok, </a:t>
            </a:r>
            <a:endParaRPr lang="en-US"/>
          </a:p>
          <a:p>
            <a:endParaRPr lang="en-US"/>
          </a:p>
          <a:p>
            <a:r>
              <a:rPr lang="en-US"/>
              <a:t>however we must confirm that the item exists so we can delete it, then we look for the same by query and then we check if the item was returned so if everything is "ok", </a:t>
            </a:r>
            <a:endParaRPr lang="en-US"/>
          </a:p>
          <a:p>
            <a:endParaRPr lang="en-US"/>
          </a:p>
          <a:p>
            <a:r>
              <a:rPr lang="en-US"/>
              <a:t>we have the data in our hands so we can execute what is represented in the rectangle with the number 3, </a:t>
            </a:r>
            <a:endParaRPr lang="en-US"/>
          </a:p>
          <a:p>
            <a:endParaRPr lang="en-US"/>
          </a:p>
          <a:p>
            <a:r>
              <a:rPr lang="en-US"/>
              <a:t>using the delete_item function from the aws sdk here we do not use the boto3 resource and yes the boto3 client</a:t>
            </a:r>
            <a:endParaRPr lang="en-US"/>
          </a:p>
          <a:p>
            <a:endParaRPr lang="en-US"/>
          </a:p>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1. </a:t>
            </a:r>
            <a:r>
              <a:rPr lang="en-US"/>
              <a:t>It is necessary to create an account on AWS, when creating it they will ask for a credit card number, but only for validation and additional usage charges, however when creating your account you will be starting your free tier, in our case all the services that we will use for create our use case, there is no additional cost</a:t>
            </a:r>
            <a:r>
              <a:rPr lang="pt-PT" altLang="en-US"/>
              <a:t>.</a:t>
            </a:r>
            <a:endParaRPr lang="pt-PT" altLang="en-US"/>
          </a:p>
          <a:p>
            <a:endParaRPr lang="pt-PT" altLang="en-US"/>
          </a:p>
          <a:p>
            <a:r>
              <a:rPr lang="pt-PT" altLang="en-US"/>
              <a:t>2. CLI it is necessary to configure your accesskey and secretKey to use the command execution feature that creates services in AWS without the need for manual creation via the console, just use the console to validate that it was created as specified</a:t>
            </a:r>
            <a:endParaRPr lang="pt-PT" altLang="en-US"/>
          </a:p>
          <a:p>
            <a:endParaRPr lang="pt-PT" altLang="en-US"/>
          </a:p>
          <a:p>
            <a:r>
              <a:rPr lang="pt-PT" altLang="en-US"/>
              <a:t>3. This is optional, as it can be tested directly with lambda functions, but it's nice to have some knowledge of programming in Python</a:t>
            </a:r>
            <a:endParaRPr lang="pt-PT" altLang="en-US"/>
          </a:p>
          <a:p>
            <a:endParaRPr lang="pt-PT" altLang="en-US"/>
          </a:p>
          <a:p>
            <a:r>
              <a:rPr lang="pt-PT" altLang="en-US"/>
              <a:t>4. </a:t>
            </a:r>
            <a:r>
              <a:rPr lang="pt-PT" altLang="en-US">
                <a:sym typeface="+mn-ea"/>
              </a:rPr>
              <a:t>This is optional </a:t>
            </a:r>
            <a:r>
              <a:rPr lang="pt-PT" altLang="en-US"/>
              <a:t>Visual Studio Code is a source code editor developed by Microsoft for Windows, Linux, and macOS. It includes support for debugging, built-in Git versioning, syntax highlighting, smart code completion, snippets, and code refactoring. </a:t>
            </a:r>
            <a:r>
              <a:rPr lang="pt-PT" altLang="en-US">
                <a:sym typeface="+mn-ea"/>
              </a:rPr>
              <a:t>release </a:t>
            </a:r>
            <a:r>
              <a:rPr lang="pt-PT" altLang="en-US">
                <a:sym typeface="+mn-ea"/>
              </a:rPr>
              <a:t>2015 </a:t>
            </a:r>
            <a:endParaRPr lang="pt-PT" altLang="en-US"/>
          </a:p>
          <a:p>
            <a:endParaRPr lang="pt-PT" altLang="en-US"/>
          </a:p>
          <a:p>
            <a:r>
              <a:rPr lang="pt-PT" altLang="en-US"/>
              <a:t>5. </a:t>
            </a:r>
            <a:r>
              <a:rPr lang="pt-PT" altLang="en-US">
                <a:sym typeface="+mn-ea"/>
              </a:rPr>
              <a:t>This is optional </a:t>
            </a:r>
            <a:r>
              <a:rPr lang="pt-PT" altLang="en-US"/>
              <a:t>IntelliJ IDEA is an integrated development environment written in Java for developing computer software written in Java, Kotlin, Groovy, and other JVM-based languages. </a:t>
            </a:r>
            <a:r>
              <a:rPr lang="pt-PT" altLang="en-US">
                <a:sym typeface="+mn-ea"/>
              </a:rPr>
              <a:t>release </a:t>
            </a:r>
            <a:r>
              <a:rPr lang="pt-PT" altLang="en-US"/>
              <a:t>2001, you can use the community version</a:t>
            </a:r>
            <a:endParaRPr lang="pt-PT" altLang="en-US"/>
          </a:p>
          <a:p>
            <a:endParaRPr lang="pt-PT" altLang="en-US"/>
          </a:p>
          <a:p>
            <a:r>
              <a:rPr lang="pt-PT" altLang="en-US"/>
              <a:t>6. </a:t>
            </a:r>
            <a:r>
              <a:rPr lang="pt-PT" altLang="en-US">
                <a:sym typeface="+mn-ea"/>
              </a:rPr>
              <a:t>This is optional </a:t>
            </a:r>
            <a:r>
              <a:rPr lang="pt-PT" altLang="en-US"/>
              <a:t>Postman is an API platform for developers. The company is locate in San Francisco and maintains an office in Bangalore, where it was founded. As of February 2023, Postman reports having more than 25 million registered users and 75,000 open APIs, which it says constitutes the world's largest public API hub.</a:t>
            </a:r>
            <a:endParaRPr lang="pt-PT" altLang="en-US"/>
          </a:p>
          <a:p>
            <a:r>
              <a:rPr lang="pt-PT" altLang="en-US"/>
              <a:t>We will use postman to make http calls on our created endpoint</a:t>
            </a:r>
            <a:endParaRPr lang="pt-PT" altLang="en-US"/>
          </a:p>
          <a:p>
            <a:endParaRPr lang="pt-PT" altLang="en-US"/>
          </a:p>
          <a:p>
            <a:r>
              <a:rPr lang="pt-PT" altLang="en-US"/>
              <a:t>Note:  items listed as optional can be exchanged for others that have the same purpose</a:t>
            </a:r>
            <a:endParaRPr lang="pt-PT" altLang="en-US"/>
          </a:p>
          <a:p>
            <a:endParaRPr lang="pt-PT" altLang="en-US"/>
          </a:p>
          <a:p>
            <a:endParaRPr lang="pt-PT" altLang="en-US"/>
          </a:p>
          <a:p>
            <a:endParaRPr lang="pt-PT"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 can install aws-cli on several distributions, however it is </a:t>
            </a:r>
            <a:r>
              <a:rPr lang="pt-PT" altLang="en-US"/>
              <a:t>better </a:t>
            </a:r>
            <a:r>
              <a:rPr lang="en-US"/>
              <a:t>to install directly from the AWS repository, because you cannot guarantee that the latest version when installed by third-party repositories</a:t>
            </a:r>
            <a:endParaRPr lang="en-US"/>
          </a:p>
          <a:p>
            <a:endParaRPr lang="en-US"/>
          </a:p>
          <a:p>
            <a:r>
              <a:rPr lang="pt-PT" altLang="en-US"/>
              <a:t>T</a:t>
            </a:r>
            <a:r>
              <a:rPr lang="en-US"/>
              <a:t>his example</a:t>
            </a:r>
            <a:r>
              <a:rPr lang="pt-PT" altLang="en-US"/>
              <a:t>(slide presentation)</a:t>
            </a:r>
            <a:r>
              <a:rPr lang="en-US"/>
              <a:t> we are installing aws-cli on a 64 bit </a:t>
            </a:r>
            <a:r>
              <a:rPr lang="pt-PT" altLang="en-US"/>
              <a:t>(</a:t>
            </a:r>
            <a:r>
              <a:rPr lang="en-US"/>
              <a:t>Linux Mint 21.2 "Victoria"</a:t>
            </a:r>
            <a:r>
              <a:rPr lang="pt-PT" altLang="en-US"/>
              <a:t>), using curl command , then unzipping and running the installation command,</a:t>
            </a:r>
            <a:endParaRPr lang="pt-PT"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91.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2.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194.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195.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197.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198.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199.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200.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1.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jpe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4.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5.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6.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207.png"/><Relationship Id="rId1" Type="http://schemas.openxmlformats.org/officeDocument/2006/relationships/image" Target="../media/image1.jpe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09.png"/><Relationship Id="rId1" Type="http://schemas.openxmlformats.org/officeDocument/2006/relationships/image" Target="../media/image208.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1.png"/><Relationship Id="rId1" Type="http://schemas.openxmlformats.org/officeDocument/2006/relationships/image" Target="../media/image210.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14.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7.png"/><Relationship Id="rId1" Type="http://schemas.openxmlformats.org/officeDocument/2006/relationships/image" Target="../media/image216.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9.png"/><Relationship Id="rId1" Type="http://schemas.openxmlformats.org/officeDocument/2006/relationships/image" Target="../media/image21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1.png"/><Relationship Id="rId1" Type="http://schemas.openxmlformats.org/officeDocument/2006/relationships/image" Target="../media/image220.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3.png"/><Relationship Id="rId1" Type="http://schemas.openxmlformats.org/officeDocument/2006/relationships/image" Target="../media/image222.png"/></Relationships>
</file>

<file path=ppt/slides/_rels/slide122.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23.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5.png"/><Relationship Id="rId7" Type="http://schemas.openxmlformats.org/officeDocument/2006/relationships/hyperlink" Target="https://github.com/weder96&#13;" TargetMode="Externa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78.xml"/><Relationship Id="rId17" Type="http://schemas.openxmlformats.org/officeDocument/2006/relationships/slideLayout" Target="../slideLayouts/slideLayout1.xml"/><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image" Target="../media/image231.png"/><Relationship Id="rId13" Type="http://schemas.openxmlformats.org/officeDocument/2006/relationships/hyperlink" Target="https://dev.to/weder96" TargetMode="External"/><Relationship Id="rId12" Type="http://schemas.openxmlformats.org/officeDocument/2006/relationships/image" Target="../media/image230.png"/><Relationship Id="rId11" Type="http://schemas.openxmlformats.org/officeDocument/2006/relationships/image" Target="../media/image229.png"/><Relationship Id="rId10" Type="http://schemas.openxmlformats.org/officeDocument/2006/relationships/image" Target="../media/image228.png"/><Relationship Id="rId1" Type="http://schemas.openxmlformats.org/officeDocument/2006/relationships/image" Target="../media/image22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36.png"/><Relationship Id="rId4" Type="http://schemas.openxmlformats.org/officeDocument/2006/relationships/image" Target="../media/image8.sv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sv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1.sv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4" Type="http://schemas.openxmlformats.org/officeDocument/2006/relationships/notesSlide" Target="../notesSlides/notesSlide15.xml"/><Relationship Id="rId23" Type="http://schemas.openxmlformats.org/officeDocument/2006/relationships/slideLayout" Target="../slideLayouts/slideLayout7.xml"/><Relationship Id="rId22" Type="http://schemas.openxmlformats.org/officeDocument/2006/relationships/image" Target="../media/image24.png"/><Relationship Id="rId21" Type="http://schemas.openxmlformats.org/officeDocument/2006/relationships/image" Target="../media/image65.png"/><Relationship Id="rId20" Type="http://schemas.openxmlformats.org/officeDocument/2006/relationships/image" Target="../media/image64.png"/><Relationship Id="rId2" Type="http://schemas.openxmlformats.org/officeDocument/2006/relationships/image" Target="../media/image49.png"/><Relationship Id="rId19" Type="http://schemas.openxmlformats.org/officeDocument/2006/relationships/image" Target="../media/image63.png"/><Relationship Id="rId18" Type="http://schemas.openxmlformats.org/officeDocument/2006/relationships/image" Target="../media/image20.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12.svg"/><Relationship Id="rId10" Type="http://schemas.openxmlformats.org/officeDocument/2006/relationships/image" Target="../media/image56.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6" Type="http://schemas.openxmlformats.org/officeDocument/2006/relationships/notesSlide" Target="../notesSlides/notesSlide16.xml"/><Relationship Id="rId25" Type="http://schemas.openxmlformats.org/officeDocument/2006/relationships/slideLayout" Target="../slideLayouts/slideLayout7.xml"/><Relationship Id="rId24" Type="http://schemas.openxmlformats.org/officeDocument/2006/relationships/image" Target="../media/image13.svg"/><Relationship Id="rId23" Type="http://schemas.openxmlformats.org/officeDocument/2006/relationships/image" Target="../media/image66.png"/><Relationship Id="rId22" Type="http://schemas.openxmlformats.org/officeDocument/2006/relationships/image" Target="../media/image24.png"/><Relationship Id="rId21" Type="http://schemas.openxmlformats.org/officeDocument/2006/relationships/image" Target="../media/image65.png"/><Relationship Id="rId20" Type="http://schemas.openxmlformats.org/officeDocument/2006/relationships/image" Target="../media/image64.png"/><Relationship Id="rId2" Type="http://schemas.openxmlformats.org/officeDocument/2006/relationships/image" Target="../media/image49.png"/><Relationship Id="rId19" Type="http://schemas.openxmlformats.org/officeDocument/2006/relationships/image" Target="../media/image63.png"/><Relationship Id="rId18" Type="http://schemas.openxmlformats.org/officeDocument/2006/relationships/image" Target="../media/image20.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12.svg"/><Relationship Id="rId10" Type="http://schemas.openxmlformats.org/officeDocument/2006/relationships/image" Target="../media/image56.png"/><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9.png"/><Relationship Id="rId6" Type="http://schemas.openxmlformats.org/officeDocument/2006/relationships/image" Target="../media/image31.png"/><Relationship Id="rId5" Type="http://schemas.openxmlformats.org/officeDocument/2006/relationships/image" Target="../media/image68.png"/><Relationship Id="rId4" Type="http://schemas.openxmlformats.org/officeDocument/2006/relationships/image" Target="../media/image65.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7.png"/></Relationships>
</file>

<file path=ppt/slides/_rels/slide25.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7.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74.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59.png"/><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0.png"/><Relationship Id="rId2" Type="http://schemas.openxmlformats.org/officeDocument/2006/relationships/image" Target="../media/image83.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86.png"/><Relationship Id="rId2" Type="http://schemas.openxmlformats.org/officeDocument/2006/relationships/image" Target="../media/image20.png"/><Relationship Id="rId1" Type="http://schemas.openxmlformats.org/officeDocument/2006/relationships/image" Target="../media/image85.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4.svg"/><Relationship Id="rId7" Type="http://schemas.openxmlformats.org/officeDocument/2006/relationships/image" Target="../media/image88.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87.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2.png"/><Relationship Id="rId2" Type="http://schemas.openxmlformats.org/officeDocument/2006/relationships/image" Target="../media/image89.pn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88.png"/><Relationship Id="rId7" Type="http://schemas.openxmlformats.org/officeDocument/2006/relationships/image" Target="../media/image16.svg"/><Relationship Id="rId6" Type="http://schemas.openxmlformats.org/officeDocument/2006/relationships/image" Target="../media/image91.png"/><Relationship Id="rId5" Type="http://schemas.openxmlformats.org/officeDocument/2006/relationships/image" Target="../media/image15.svg"/><Relationship Id="rId4" Type="http://schemas.openxmlformats.org/officeDocument/2006/relationships/image" Target="../media/image90.png"/><Relationship Id="rId3" Type="http://schemas.openxmlformats.org/officeDocument/2006/relationships/image" Target="../media/image51.png"/><Relationship Id="rId2" Type="http://schemas.openxmlformats.org/officeDocument/2006/relationships/image" Target="../media/image52.png"/><Relationship Id="rId15" Type="http://schemas.openxmlformats.org/officeDocument/2006/relationships/notesSlide" Target="../notesSlides/notesSlide24.xml"/><Relationship Id="rId14" Type="http://schemas.openxmlformats.org/officeDocument/2006/relationships/slideLayout" Target="../slideLayouts/slideLayout7.xml"/><Relationship Id="rId13" Type="http://schemas.openxmlformats.org/officeDocument/2006/relationships/image" Target="../media/image17.svg"/><Relationship Id="rId12" Type="http://schemas.openxmlformats.org/officeDocument/2006/relationships/image" Target="../media/image92.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1.png"/><Relationship Id="rId2" Type="http://schemas.openxmlformats.org/officeDocument/2006/relationships/image" Target="../media/image95.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14.svg"/><Relationship Id="rId1" Type="http://schemas.openxmlformats.org/officeDocument/2006/relationships/image" Target="../media/image88.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91.png"/><Relationship Id="rId3" Type="http://schemas.openxmlformats.org/officeDocument/2006/relationships/image" Target="../media/image51.png"/><Relationship Id="rId2" Type="http://schemas.openxmlformats.org/officeDocument/2006/relationships/image" Target="../media/image14.svg"/><Relationship Id="rId1" Type="http://schemas.openxmlformats.org/officeDocument/2006/relationships/image" Target="../media/image88.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51.png"/><Relationship Id="rId2" Type="http://schemas.openxmlformats.org/officeDocument/2006/relationships/image" Target="../media/image14.svg"/><Relationship Id="rId1" Type="http://schemas.openxmlformats.org/officeDocument/2006/relationships/image" Target="../media/image88.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98.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image" Target="../media/image18.svg"/><Relationship Id="rId3" Type="http://schemas.openxmlformats.org/officeDocument/2006/relationships/image" Target="../media/image102.png"/><Relationship Id="rId2" Type="http://schemas.openxmlformats.org/officeDocument/2006/relationships/image" Target="../media/image48.png"/><Relationship Id="rId1" Type="http://schemas.openxmlformats.org/officeDocument/2006/relationships/image" Target="../media/image101.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1.svg"/><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5.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6.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113.png"/><Relationship Id="rId7" Type="http://schemas.openxmlformats.org/officeDocument/2006/relationships/image" Target="../media/image112.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5" Type="http://schemas.openxmlformats.org/officeDocument/2006/relationships/notesSlide" Target="../notesSlides/notesSlide31.xml"/><Relationship Id="rId14" Type="http://schemas.openxmlformats.org/officeDocument/2006/relationships/slideLayout" Target="../slideLayouts/slideLayout7.xml"/><Relationship Id="rId13" Type="http://schemas.openxmlformats.org/officeDocument/2006/relationships/image" Target="../media/image118.png"/><Relationship Id="rId12" Type="http://schemas.openxmlformats.org/officeDocument/2006/relationships/image" Target="../media/image117.png"/><Relationship Id="rId11" Type="http://schemas.openxmlformats.org/officeDocument/2006/relationships/image" Target="../media/image116.png"/><Relationship Id="rId10" Type="http://schemas.openxmlformats.org/officeDocument/2006/relationships/image" Target="../media/image115.png"/><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image" Target="../media/image119.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61.png"/><Relationship Id="rId1" Type="http://schemas.openxmlformats.org/officeDocument/2006/relationships/image" Target="../media/image12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8.png"/><Relationship Id="rId2" Type="http://schemas.openxmlformats.org/officeDocument/2006/relationships/image" Target="../media/image123.png"/><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20.svg"/><Relationship Id="rId4" Type="http://schemas.openxmlformats.org/officeDocument/2006/relationships/image" Target="../media/image128.png"/><Relationship Id="rId3" Type="http://schemas.openxmlformats.org/officeDocument/2006/relationships/image" Target="../media/image19.svg"/><Relationship Id="rId2" Type="http://schemas.openxmlformats.org/officeDocument/2006/relationships/image" Target="../media/image127.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55.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20.svg"/><Relationship Id="rId4" Type="http://schemas.openxmlformats.org/officeDocument/2006/relationships/image" Target="../media/image128.png"/><Relationship Id="rId3" Type="http://schemas.openxmlformats.org/officeDocument/2006/relationships/image" Target="../media/image19.svg"/><Relationship Id="rId2" Type="http://schemas.openxmlformats.org/officeDocument/2006/relationships/image" Target="../media/image127.png"/><Relationship Id="rId12" Type="http://schemas.openxmlformats.org/officeDocument/2006/relationships/notesSlide" Target="../notesSlides/notesSlide35.xml"/><Relationship Id="rId11" Type="http://schemas.openxmlformats.org/officeDocument/2006/relationships/slideLayout" Target="../slideLayouts/slideLayout7.xml"/><Relationship Id="rId10" Type="http://schemas.openxmlformats.org/officeDocument/2006/relationships/image" Target="../media/image23.png"/><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130.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92.png"/><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21.png"/><Relationship Id="rId3" Type="http://schemas.openxmlformats.org/officeDocument/2006/relationships/image" Target="../media/image7.svg"/><Relationship Id="rId2" Type="http://schemas.openxmlformats.org/officeDocument/2006/relationships/image" Target="../media/image26.png"/><Relationship Id="rId10" Type="http://schemas.openxmlformats.org/officeDocument/2006/relationships/notesSlide" Target="../notesSlides/notesSlide37.xml"/><Relationship Id="rId1" Type="http://schemas.openxmlformats.org/officeDocument/2006/relationships/image" Target="../media/image31.png"/></Relationships>
</file>

<file path=ppt/slides/_rels/slide61.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91.png"/><Relationship Id="rId7" Type="http://schemas.openxmlformats.org/officeDocument/2006/relationships/image" Target="../media/image51.png"/><Relationship Id="rId6" Type="http://schemas.openxmlformats.org/officeDocument/2006/relationships/image" Target="../media/image15.svg"/><Relationship Id="rId5" Type="http://schemas.openxmlformats.org/officeDocument/2006/relationships/image" Target="../media/image90.png"/><Relationship Id="rId4" Type="http://schemas.openxmlformats.org/officeDocument/2006/relationships/image" Target="../media/image4.svg"/><Relationship Id="rId3" Type="http://schemas.openxmlformats.org/officeDocument/2006/relationships/image" Target="../media/image21.png"/><Relationship Id="rId2" Type="http://schemas.openxmlformats.org/officeDocument/2006/relationships/image" Target="../media/image7.svg"/><Relationship Id="rId16" Type="http://schemas.openxmlformats.org/officeDocument/2006/relationships/notesSlide" Target="../notesSlides/notesSlide38.xml"/><Relationship Id="rId15" Type="http://schemas.openxmlformats.org/officeDocument/2006/relationships/slideLayout" Target="../slideLayouts/slideLayout7.xml"/><Relationship Id="rId14" Type="http://schemas.openxmlformats.org/officeDocument/2006/relationships/image" Target="../media/image19.svg"/><Relationship Id="rId13" Type="http://schemas.openxmlformats.org/officeDocument/2006/relationships/image" Target="../media/image127.png"/><Relationship Id="rId12" Type="http://schemas.openxmlformats.org/officeDocument/2006/relationships/image" Target="../media/image48.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26.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9" Type="http://schemas.openxmlformats.org/officeDocument/2006/relationships/image" Target="../media/image134.png"/><Relationship Id="rId8" Type="http://schemas.openxmlformats.org/officeDocument/2006/relationships/image" Target="../media/image21.svg"/><Relationship Id="rId7" Type="http://schemas.openxmlformats.org/officeDocument/2006/relationships/image" Target="../media/image133.png"/><Relationship Id="rId6" Type="http://schemas.openxmlformats.org/officeDocument/2006/relationships/image" Target="../media/image7.svg"/><Relationship Id="rId5" Type="http://schemas.openxmlformats.org/officeDocument/2006/relationships/image" Target="../media/image26.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32.png"/><Relationship Id="rId10"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5.png"/><Relationship Id="rId7" Type="http://schemas.openxmlformats.org/officeDocument/2006/relationships/image" Target="../media/image64.png"/><Relationship Id="rId6" Type="http://schemas.openxmlformats.org/officeDocument/2006/relationships/image" Target="../media/image131.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svg"/><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53.png"/><Relationship Id="rId4" Type="http://schemas.openxmlformats.org/officeDocument/2006/relationships/image" Target="../media/image131.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24.svg"/><Relationship Id="rId14" Type="http://schemas.openxmlformats.org/officeDocument/2006/relationships/image" Target="../media/image139.png"/><Relationship Id="rId13" Type="http://schemas.openxmlformats.org/officeDocument/2006/relationships/image" Target="../media/image3.svg"/><Relationship Id="rId12" Type="http://schemas.openxmlformats.org/officeDocument/2006/relationships/image" Target="../media/image19.png"/><Relationship Id="rId11" Type="http://schemas.openxmlformats.org/officeDocument/2006/relationships/image" Target="../media/image23.svg"/><Relationship Id="rId10" Type="http://schemas.openxmlformats.org/officeDocument/2006/relationships/image" Target="../media/image138.png"/><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2.svg"/><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53.png"/><Relationship Id="rId4" Type="http://schemas.openxmlformats.org/officeDocument/2006/relationships/image" Target="../media/image131.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16.svg"/><Relationship Id="rId14" Type="http://schemas.openxmlformats.org/officeDocument/2006/relationships/image" Target="../media/image91.png"/><Relationship Id="rId13" Type="http://schemas.openxmlformats.org/officeDocument/2006/relationships/image" Target="../media/image51.png"/><Relationship Id="rId12" Type="http://schemas.openxmlformats.org/officeDocument/2006/relationships/image" Target="../media/image24.svg"/><Relationship Id="rId11" Type="http://schemas.openxmlformats.org/officeDocument/2006/relationships/image" Target="../media/image139.png"/><Relationship Id="rId10" Type="http://schemas.openxmlformats.org/officeDocument/2006/relationships/image" Target="../media/image3.svg"/><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19.png"/><Relationship Id="rId7" Type="http://schemas.openxmlformats.org/officeDocument/2006/relationships/image" Target="../media/image23.svg"/><Relationship Id="rId6" Type="http://schemas.openxmlformats.org/officeDocument/2006/relationships/image" Target="../media/image138.png"/><Relationship Id="rId5" Type="http://schemas.openxmlformats.org/officeDocument/2006/relationships/image" Target="../media/image23.png"/><Relationship Id="rId4" Type="http://schemas.openxmlformats.org/officeDocument/2006/relationships/image" Target="../media/image131.png"/><Relationship Id="rId3" Type="http://schemas.openxmlformats.org/officeDocument/2006/relationships/image" Target="../media/image7.svg"/><Relationship Id="rId2" Type="http://schemas.openxmlformats.org/officeDocument/2006/relationships/image" Target="../media/image26.png"/><Relationship Id="rId14" Type="http://schemas.openxmlformats.org/officeDocument/2006/relationships/slideLayout" Target="../slideLayouts/slideLayout7.xml"/><Relationship Id="rId13" Type="http://schemas.openxmlformats.org/officeDocument/2006/relationships/image" Target="../media/image140.png"/><Relationship Id="rId12" Type="http://schemas.openxmlformats.org/officeDocument/2006/relationships/image" Target="../media/image52.png"/><Relationship Id="rId11" Type="http://schemas.openxmlformats.org/officeDocument/2006/relationships/image" Target="../media/image24.svg"/><Relationship Id="rId10" Type="http://schemas.openxmlformats.org/officeDocument/2006/relationships/image" Target="../media/image139.png"/><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13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3.svg"/><Relationship Id="rId4" Type="http://schemas.openxmlformats.org/officeDocument/2006/relationships/image" Target="../media/image19.png"/><Relationship Id="rId3" Type="http://schemas.openxmlformats.org/officeDocument/2006/relationships/image" Target="../media/image131.png"/><Relationship Id="rId2" Type="http://schemas.openxmlformats.org/officeDocument/2006/relationships/image" Target="../media/image7.svg"/><Relationship Id="rId17" Type="http://schemas.openxmlformats.org/officeDocument/2006/relationships/slideLayout" Target="../slideLayouts/slideLayout7.xml"/><Relationship Id="rId16" Type="http://schemas.openxmlformats.org/officeDocument/2006/relationships/image" Target="../media/image5.svg"/><Relationship Id="rId15" Type="http://schemas.openxmlformats.org/officeDocument/2006/relationships/image" Target="../media/image22.png"/><Relationship Id="rId14" Type="http://schemas.openxmlformats.org/officeDocument/2006/relationships/image" Target="../media/image22.svg"/><Relationship Id="rId13" Type="http://schemas.openxmlformats.org/officeDocument/2006/relationships/image" Target="../media/image137.png"/><Relationship Id="rId12" Type="http://schemas.openxmlformats.org/officeDocument/2006/relationships/image" Target="../media/image63.png"/><Relationship Id="rId11" Type="http://schemas.openxmlformats.org/officeDocument/2006/relationships/image" Target="../media/image25.svg"/><Relationship Id="rId10" Type="http://schemas.openxmlformats.org/officeDocument/2006/relationships/image" Target="../media/image143.png"/><Relationship Id="rId1" Type="http://schemas.openxmlformats.org/officeDocument/2006/relationships/image" Target="../media/image26.png"/></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svg"/><Relationship Id="rId6" Type="http://schemas.openxmlformats.org/officeDocument/2006/relationships/image" Target="../media/image5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55.png"/><Relationship Id="rId1" Type="http://schemas.openxmlformats.org/officeDocument/2006/relationships/image" Target="../media/image4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4.png"/><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63.png"/><Relationship Id="rId3" Type="http://schemas.openxmlformats.org/officeDocument/2006/relationships/image" Target="../media/image11.svg"/><Relationship Id="rId2" Type="http://schemas.openxmlformats.org/officeDocument/2006/relationships/image" Target="../media/image50.png"/><Relationship Id="rId1" Type="http://schemas.openxmlformats.org/officeDocument/2006/relationships/image" Target="../media/image48.png"/></Relationships>
</file>

<file path=ppt/slides/_rels/slide7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7.svg"/><Relationship Id="rId7" Type="http://schemas.openxmlformats.org/officeDocument/2006/relationships/image" Target="../media/image146.png"/><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6.svg"/><Relationship Id="rId3" Type="http://schemas.openxmlformats.org/officeDocument/2006/relationships/image" Target="../media/image145.png"/><Relationship Id="rId2" Type="http://schemas.openxmlformats.org/officeDocument/2006/relationships/image" Target="../media/image7.svg"/><Relationship Id="rId13" Type="http://schemas.openxmlformats.org/officeDocument/2006/relationships/slideLayout" Target="../slideLayouts/slideLayout7.xml"/><Relationship Id="rId12" Type="http://schemas.openxmlformats.org/officeDocument/2006/relationships/image" Target="../media/image5.svg"/><Relationship Id="rId11" Type="http://schemas.openxmlformats.org/officeDocument/2006/relationships/image" Target="../media/image22.png"/><Relationship Id="rId10" Type="http://schemas.openxmlformats.org/officeDocument/2006/relationships/image" Target="../media/image3.svg"/><Relationship Id="rId1" Type="http://schemas.openxmlformats.org/officeDocument/2006/relationships/image" Target="../media/image26.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8.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48.png"/><Relationship Id="rId1" Type="http://schemas.openxmlformats.org/officeDocument/2006/relationships/image" Target="../media/image147.png"/></Relationships>
</file>

<file path=ppt/slides/_rels/slide73.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2.png"/><Relationship Id="rId7" Type="http://schemas.openxmlformats.org/officeDocument/2006/relationships/image" Target="../media/image20.png"/><Relationship Id="rId6" Type="http://schemas.openxmlformats.org/officeDocument/2006/relationships/image" Target="../media/image26.svg"/><Relationship Id="rId5" Type="http://schemas.openxmlformats.org/officeDocument/2006/relationships/image" Target="../media/image145.png"/><Relationship Id="rId4" Type="http://schemas.openxmlformats.org/officeDocument/2006/relationships/image" Target="../media/image7.svg"/><Relationship Id="rId3" Type="http://schemas.openxmlformats.org/officeDocument/2006/relationships/image" Target="../media/image26.png"/><Relationship Id="rId20" Type="http://schemas.openxmlformats.org/officeDocument/2006/relationships/slideLayout" Target="../slideLayouts/slideLayout7.xml"/><Relationship Id="rId2" Type="http://schemas.openxmlformats.org/officeDocument/2006/relationships/image" Target="../media/image55.png"/><Relationship Id="rId19" Type="http://schemas.openxmlformats.org/officeDocument/2006/relationships/image" Target="../media/image23.png"/><Relationship Id="rId18" Type="http://schemas.openxmlformats.org/officeDocument/2006/relationships/image" Target="../media/image6.sv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19.svg"/><Relationship Id="rId14" Type="http://schemas.openxmlformats.org/officeDocument/2006/relationships/image" Target="../media/image127.png"/><Relationship Id="rId13" Type="http://schemas.openxmlformats.org/officeDocument/2006/relationships/image" Target="../media/image16.svg"/><Relationship Id="rId12" Type="http://schemas.openxmlformats.org/officeDocument/2006/relationships/image" Target="../media/image91.png"/><Relationship Id="rId11" Type="http://schemas.openxmlformats.org/officeDocument/2006/relationships/image" Target="../media/image15.svg"/><Relationship Id="rId10" Type="http://schemas.openxmlformats.org/officeDocument/2006/relationships/image" Target="../media/image90.png"/><Relationship Id="rId1" Type="http://schemas.openxmlformats.org/officeDocument/2006/relationships/image" Target="../media/image48.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150.png"/><Relationship Id="rId1" Type="http://schemas.openxmlformats.org/officeDocument/2006/relationships/image" Target="../media/image149.png"/></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52.png"/><Relationship Id="rId3" Type="http://schemas.openxmlformats.org/officeDocument/2006/relationships/image" Target="../media/image16.png"/><Relationship Id="rId2" Type="http://schemas.openxmlformats.org/officeDocument/2006/relationships/image" Target="../media/image151.png"/><Relationship Id="rId1" Type="http://schemas.openxmlformats.org/officeDocument/2006/relationships/image" Target="../media/image1.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15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1" Type="http://schemas.openxmlformats.org/officeDocument/2006/relationships/notesSlide" Target="../notesSlides/notesSlide7.xml"/><Relationship Id="rId20" Type="http://schemas.openxmlformats.org/officeDocument/2006/relationships/slideLayout" Target="../slideLayouts/slideLayout7.xml"/><Relationship Id="rId2" Type="http://schemas.openxmlformats.org/officeDocument/2006/relationships/image" Target="../media/image17.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7.svg"/><Relationship Id="rId16" Type="http://schemas.openxmlformats.org/officeDocument/2006/relationships/image" Target="../media/image26.png"/><Relationship Id="rId15" Type="http://schemas.openxmlformats.org/officeDocument/2006/relationships/image" Target="../media/image6.sv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5.svg"/><Relationship Id="rId10" Type="http://schemas.openxmlformats.org/officeDocument/2006/relationships/image" Target="../media/image22.pn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7.png"/><Relationship Id="rId4" Type="http://schemas.openxmlformats.org/officeDocument/2006/relationships/image" Target="../media/image15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7.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7.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52.png"/><Relationship Id="rId1" Type="http://schemas.openxmlformats.org/officeDocument/2006/relationships/image" Target="../media/image17.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52.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166.png"/><Relationship Id="rId2" Type="http://schemas.openxmlformats.org/officeDocument/2006/relationships/image" Target="../media/image164.png"/><Relationship Id="rId1" Type="http://schemas.openxmlformats.org/officeDocument/2006/relationships/image" Target="../media/image152.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image" Target="../media/image167.png"/><Relationship Id="rId2" Type="http://schemas.openxmlformats.org/officeDocument/2006/relationships/image" Target="../media/image164.png"/><Relationship Id="rId1" Type="http://schemas.openxmlformats.org/officeDocument/2006/relationships/image" Target="../media/image152.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52.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64.png"/><Relationship Id="rId1" Type="http://schemas.openxmlformats.org/officeDocument/2006/relationships/image" Target="../media/image152.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171.png"/><Relationship Id="rId2" Type="http://schemas.openxmlformats.org/officeDocument/2006/relationships/image" Target="../media/image164.png"/><Relationship Id="rId1" Type="http://schemas.openxmlformats.org/officeDocument/2006/relationships/image" Target="../media/image152.png"/></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5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7.xml"/><Relationship Id="rId3" Type="http://schemas.openxmlformats.org/officeDocument/2006/relationships/image" Target="../media/image152.png"/><Relationship Id="rId2" Type="http://schemas.openxmlformats.org/officeDocument/2006/relationships/image" Target="../media/image175.png"/><Relationship Id="rId1" Type="http://schemas.openxmlformats.org/officeDocument/2006/relationships/image" Target="../media/image174.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152.png"/><Relationship Id="rId1" Type="http://schemas.openxmlformats.org/officeDocument/2006/relationships/image" Target="../media/image176.pn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7.xml"/><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52.png"/><Relationship Id="rId1" Type="http://schemas.openxmlformats.org/officeDocument/2006/relationships/image" Target="../media/image177.png"/></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52.png"/><Relationship Id="rId2" Type="http://schemas.openxmlformats.org/officeDocument/2006/relationships/image" Target="../media/image181.png"/><Relationship Id="rId1" Type="http://schemas.openxmlformats.org/officeDocument/2006/relationships/image" Target="../media/image180.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7.xml"/><Relationship Id="rId3" Type="http://schemas.openxmlformats.org/officeDocument/2006/relationships/image" Target="../media/image185.png"/><Relationship Id="rId2" Type="http://schemas.openxmlformats.org/officeDocument/2006/relationships/image" Target="../media/image152.png"/><Relationship Id="rId1" Type="http://schemas.openxmlformats.org/officeDocument/2006/relationships/image" Target="../media/image18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18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18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18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8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365" cy="6858000"/>
          </a:xfrm>
          <a:prstGeom prst="rect">
            <a:avLst/>
          </a:prstGeom>
        </p:spPr>
      </p:pic>
      <p:sp>
        <p:nvSpPr>
          <p:cNvPr id="4" name="Title 3"/>
          <p:cNvSpPr>
            <a:spLocks noGrp="1"/>
          </p:cNvSpPr>
          <p:nvPr>
            <p:ph type="ctrTitle"/>
          </p:nvPr>
        </p:nvSpPr>
        <p:spPr>
          <a:xfrm>
            <a:off x="4443095" y="469646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0" y="0"/>
            <a:ext cx="3529965" cy="337185"/>
          </a:xfrm>
          <a:prstGeom prst="rect">
            <a:avLst/>
          </a:prstGeom>
          <a:noFill/>
        </p:spPr>
        <p:txBody>
          <a:bodyPr wrap="square" rtlCol="0" anchor="t">
            <a:spAutoFit/>
          </a:bodyPr>
          <a:p>
            <a:r>
              <a:rPr lang="pt-PT" altLang="en-US" sz="1600" b="1">
                <a:solidFill>
                  <a:srgbClr val="D34BD9"/>
                </a:solidFill>
                <a:sym typeface="+mn-ea"/>
              </a:rPr>
              <a:t>#DeveloperCareerDay2023</a:t>
            </a:r>
            <a:endParaRPr lang="pt-PT" altLang="en-US" sz="1600" b="1">
              <a:solidFill>
                <a:srgbClr val="D34BD9"/>
              </a:soli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473450" cy="398780"/>
          </a:xfrm>
          <a:prstGeom prst="rect">
            <a:avLst/>
          </a:prstGeom>
          <a:noFill/>
        </p:spPr>
        <p:txBody>
          <a:bodyPr wrap="none" rtlCol="0">
            <a:spAutoFit/>
          </a:bodyPr>
          <a:p>
            <a:pPr algn="l"/>
            <a:r>
              <a:rPr lang="pt-PT" altLang="en-US" sz="2000" b="1" dirty="0">
                <a:solidFill>
                  <a:schemeClr val="bg1"/>
                </a:solidFill>
                <a:sym typeface="+mn-ea"/>
              </a:rPr>
              <a:t>Requirement and Tools</a:t>
            </a:r>
            <a:endParaRPr lang="pt-PT" altLang="en-US" sz="2000" b="1">
              <a:solidFill>
                <a:schemeClr val="bg1"/>
              </a:solidFill>
            </a:endParaRPr>
          </a:p>
        </p:txBody>
      </p:sp>
      <p:sp>
        <p:nvSpPr>
          <p:cNvPr id="2" name="Text Box 1"/>
          <p:cNvSpPr txBox="1"/>
          <p:nvPr/>
        </p:nvSpPr>
        <p:spPr>
          <a:xfrm>
            <a:off x="453390" y="1101090"/>
            <a:ext cx="8912225" cy="2676525"/>
          </a:xfrm>
          <a:prstGeom prst="rect">
            <a:avLst/>
          </a:prstGeom>
          <a:noFill/>
        </p:spPr>
        <p:txBody>
          <a:bodyPr wrap="square" rtlCol="0">
            <a:spAutoFit/>
          </a:bodyPr>
          <a:p>
            <a:pPr indent="0" algn="l">
              <a:buFont typeface="Arial" panose="02080604020202020204" pitchFamily="34" charset="0"/>
              <a:buNone/>
            </a:pPr>
            <a:endParaRPr lang="en-US" sz="2400">
              <a:solidFill>
                <a:schemeClr val="bg1"/>
              </a:solidFill>
            </a:endParaRPr>
          </a:p>
          <a:p>
            <a:pPr marL="457200" indent="-457200" algn="l">
              <a:buAutoNum type="arabicPeriod"/>
            </a:pPr>
            <a:r>
              <a:rPr lang="en-US" sz="2400">
                <a:solidFill>
                  <a:schemeClr val="bg1"/>
                </a:solidFill>
                <a:sym typeface="+mn-ea"/>
              </a:rPr>
              <a:t>AWS Account and User</a:t>
            </a:r>
            <a:endParaRPr lang="en-US" sz="2400">
              <a:solidFill>
                <a:schemeClr val="bg1"/>
              </a:solidFill>
            </a:endParaRPr>
          </a:p>
          <a:p>
            <a:pPr marL="457200" indent="-457200" algn="l">
              <a:buAutoNum type="arabicPeriod"/>
            </a:pPr>
            <a:r>
              <a:rPr lang="en-US" sz="2400">
                <a:solidFill>
                  <a:schemeClr val="bg1"/>
                </a:solidFill>
                <a:sym typeface="+mn-ea"/>
              </a:rPr>
              <a:t>AWS CLI</a:t>
            </a:r>
            <a:endParaRPr lang="en-US" sz="2400">
              <a:solidFill>
                <a:schemeClr val="bg1"/>
              </a:solidFill>
            </a:endParaRPr>
          </a:p>
          <a:p>
            <a:pPr marL="457200" indent="-457200" algn="l">
              <a:buAutoNum type="arabicPeriod"/>
            </a:pPr>
            <a:r>
              <a:rPr lang="pt-PT" altLang="en-US" sz="2400">
                <a:solidFill>
                  <a:schemeClr val="bg1"/>
                </a:solidFill>
                <a:sym typeface="+mn-ea"/>
              </a:rPr>
              <a:t>Python 3.10</a:t>
            </a:r>
            <a:endParaRPr lang="en-US" sz="2400">
              <a:solidFill>
                <a:schemeClr val="bg1"/>
              </a:solidFill>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Visual Studio Code</a:t>
            </a:r>
            <a:endParaRPr lang="en-US" sz="2400">
              <a:solidFill>
                <a:schemeClr val="bg1"/>
              </a:solidFill>
              <a:sym typeface="+mn-ea"/>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a:t>
            </a:r>
            <a:r>
              <a:rPr lang="pt-PT" altLang="en-US" sz="2400">
                <a:solidFill>
                  <a:schemeClr val="bg1"/>
                </a:solidFill>
                <a:sym typeface="+mn-ea"/>
              </a:rPr>
              <a:t>Intellij IDE</a:t>
            </a:r>
            <a:endParaRPr lang="en-US" sz="2400">
              <a:solidFill>
                <a:schemeClr val="bg1"/>
              </a:solidFill>
            </a:endParaRPr>
          </a:p>
          <a:p>
            <a:pPr marL="457200" indent="-457200" algn="l">
              <a:buAutoNum type="arabicPeriod"/>
            </a:pPr>
            <a:r>
              <a:rPr lang="en-US" sz="2400">
                <a:solidFill>
                  <a:schemeClr val="bg1"/>
                </a:solidFill>
                <a:sym typeface="+mn-ea"/>
              </a:rPr>
              <a:t>Postman</a:t>
            </a:r>
            <a:endParaRPr lang="en-US" sz="24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UPDATE items</a:t>
            </a:r>
            <a:r>
              <a:rPr lang="pt-PT" sz="2000" b="1" dirty="0">
                <a:solidFill>
                  <a:schemeClr val="bg1"/>
                </a:solidFill>
              </a:rPr>
              <a:t>/id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784080" y="328231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808845" y="329628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10153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104836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4" name="Oval 13"/>
          <p:cNvSpPr/>
          <p:nvPr/>
        </p:nvSpPr>
        <p:spPr>
          <a:xfrm>
            <a:off x="978408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9808845" y="57873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9069070" y="6536690"/>
            <a:ext cx="1982470" cy="229870"/>
          </a:xfrm>
          <a:prstGeom prst="rect">
            <a:avLst/>
          </a:prstGeom>
          <a:noFill/>
        </p:spPr>
        <p:txBody>
          <a:bodyPr wrap="none" rtlCol="0">
            <a:spAutoFit/>
          </a:bodyPr>
          <a:p>
            <a:pPr algn="l"/>
            <a:r>
              <a:rPr lang="pt-PT" altLang="en-US" sz="900" b="1">
                <a:solidFill>
                  <a:schemeClr val="bg1"/>
                </a:solidFill>
              </a:rPr>
              <a:t>Figure: 2 -  item table order</a:t>
            </a:r>
            <a:endParaRPr lang="pt-PT" altLang="en-US" sz="900" b="1">
              <a:solidFill>
                <a:schemeClr val="bg1"/>
              </a:solidFill>
            </a:endParaRPr>
          </a:p>
        </p:txBody>
      </p:sp>
      <p:sp>
        <p:nvSpPr>
          <p:cNvPr id="11" name="Text Box 10"/>
          <p:cNvSpPr txBox="1"/>
          <p:nvPr/>
        </p:nvSpPr>
        <p:spPr>
          <a:xfrm>
            <a:off x="9380220" y="3335655"/>
            <a:ext cx="1651635" cy="229870"/>
          </a:xfrm>
          <a:prstGeom prst="rect">
            <a:avLst/>
          </a:prstGeom>
          <a:noFill/>
        </p:spPr>
        <p:txBody>
          <a:bodyPr wrap="none" rtlCol="0">
            <a:spAutoFit/>
          </a:bodyPr>
          <a:p>
            <a:pPr algn="l"/>
            <a:r>
              <a:rPr lang="pt-PT" altLang="en-US" sz="900" b="1">
                <a:solidFill>
                  <a:schemeClr val="bg1"/>
                </a:solidFill>
              </a:rPr>
              <a:t>Figure: 1 -  table order</a:t>
            </a:r>
            <a:endParaRPr lang="pt-PT" altLang="en-US" sz="900" b="1">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63220" y="5120640"/>
            <a:ext cx="2338705" cy="229870"/>
          </a:xfrm>
          <a:prstGeom prst="rect">
            <a:avLst/>
          </a:prstGeom>
          <a:noFill/>
        </p:spPr>
        <p:txBody>
          <a:bodyPr wrap="none" rtlCol="0">
            <a:spAutoFit/>
          </a:bodyPr>
          <a:p>
            <a:pPr algn="l"/>
            <a:r>
              <a:rPr lang="pt-PT" altLang="en-US" sz="900" b="1">
                <a:solidFill>
                  <a:schemeClr val="bg1"/>
                </a:solidFill>
              </a:rPr>
              <a:t>Figure: 1 - Roles created aws-cdk</a:t>
            </a:r>
            <a:endParaRPr lang="pt-PT" altLang="en-US" sz="900" b="1">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343150" cy="229870"/>
          </a:xfrm>
          <a:prstGeom prst="rect">
            <a:avLst/>
          </a:prstGeom>
          <a:noFill/>
        </p:spPr>
        <p:txBody>
          <a:bodyPr wrap="none" rtlCol="0">
            <a:spAutoFit/>
          </a:bodyPr>
          <a:p>
            <a:pPr algn="l"/>
            <a:r>
              <a:rPr lang="pt-PT" altLang="en-US" sz="900" b="1">
                <a:solidFill>
                  <a:schemeClr val="bg1"/>
                </a:solidFill>
              </a:rPr>
              <a:t>Figure: 2 -  add item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556510" cy="229870"/>
          </a:xfrm>
          <a:prstGeom prst="rect">
            <a:avLst/>
          </a:prstGeom>
          <a:noFill/>
        </p:spPr>
        <p:txBody>
          <a:bodyPr wrap="none" rtlCol="0">
            <a:spAutoFit/>
          </a:bodyPr>
          <a:p>
            <a:pPr algn="l"/>
            <a:r>
              <a:rPr lang="pt-PT" altLang="en-US" sz="900" b="1">
                <a:solidFill>
                  <a:schemeClr val="bg1"/>
                </a:solidFill>
              </a:rPr>
              <a:t>Figure: 2 -  update item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80594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67335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36562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487295" y="6535420"/>
            <a:ext cx="2603500" cy="229870"/>
          </a:xfrm>
          <a:prstGeom prst="rect">
            <a:avLst/>
          </a:prstGeom>
          <a:noFill/>
        </p:spPr>
        <p:txBody>
          <a:bodyPr wrap="none" rtlCol="0">
            <a:spAutoFit/>
          </a:bodyPr>
          <a:p>
            <a:pPr algn="l"/>
            <a:r>
              <a:rPr lang="pt-PT" altLang="en-US" sz="900" b="1">
                <a:solidFill>
                  <a:schemeClr val="bg1"/>
                </a:solidFill>
              </a:rPr>
              <a:t>Figure: 2 -  Get All items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336290" cy="229870"/>
          </a:xfrm>
          <a:prstGeom prst="rect">
            <a:avLst/>
          </a:prstGeom>
          <a:noFill/>
        </p:spPr>
        <p:txBody>
          <a:bodyPr wrap="none" rtlCol="0">
            <a:spAutoFit/>
          </a:bodyPr>
          <a:p>
            <a:pPr algn="l"/>
            <a:r>
              <a:rPr lang="pt-PT" altLang="en-US" sz="900" b="1">
                <a:solidFill>
                  <a:schemeClr val="bg1"/>
                </a:solidFill>
              </a:rPr>
              <a:t>Figure: 2 -  Get One item by orderId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235325" cy="229870"/>
          </a:xfrm>
          <a:prstGeom prst="rect">
            <a:avLst/>
          </a:prstGeom>
          <a:noFill/>
        </p:spPr>
        <p:txBody>
          <a:bodyPr wrap="none" rtlCol="0">
            <a:spAutoFit/>
          </a:bodyPr>
          <a:p>
            <a:pPr algn="l"/>
            <a:r>
              <a:rPr lang="pt-PT" altLang="en-US" sz="900" b="1">
                <a:solidFill>
                  <a:schemeClr val="bg1"/>
                </a:solidFill>
              </a:rPr>
              <a:t>Figure: 2 -  Delete item by orderId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639820" cy="229870"/>
          </a:xfrm>
          <a:prstGeom prst="rect">
            <a:avLst/>
          </a:prstGeom>
          <a:noFill/>
        </p:spPr>
        <p:txBody>
          <a:bodyPr wrap="none" rtlCol="0">
            <a:spAutoFit/>
          </a:bodyPr>
          <a:p>
            <a:pPr algn="l"/>
            <a:r>
              <a:rPr lang="pt-PT" altLang="en-US" sz="900" b="1">
                <a:solidFill>
                  <a:schemeClr val="bg1"/>
                </a:solidFill>
              </a:rPr>
              <a:t>Figure: 2 -  Put item table order  (code Python boto3)</a:t>
            </a:r>
            <a:endParaRPr lang="pt-PT" altLang="en-US" sz="900" b="1">
              <a:solidFill>
                <a:schemeClr val="bg1"/>
              </a:solidFill>
            </a:endParaRPr>
          </a:p>
        </p:txBody>
      </p:sp>
      <p:sp>
        <p:nvSpPr>
          <p:cNvPr id="4" name="Text Box 3"/>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6" name="Oval 5"/>
          <p:cNvSpPr>
            <a:spLocks noChangeAspect="1"/>
          </p:cNvSpPr>
          <p:nvPr/>
        </p:nvSpPr>
        <p:spPr bwMode="auto">
          <a:xfrm>
            <a:off x="9278043" y="152939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9277900" y="338550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885565" cy="229870"/>
          </a:xfrm>
          <a:prstGeom prst="rect">
            <a:avLst/>
          </a:prstGeom>
          <a:noFill/>
        </p:spPr>
        <p:txBody>
          <a:bodyPr wrap="none" rtlCol="0">
            <a:spAutoFit/>
          </a:bodyPr>
          <a:p>
            <a:pPr algn="l"/>
            <a:r>
              <a:rPr lang="pt-PT" altLang="en-US" sz="900" b="1">
                <a:solidFill>
                  <a:schemeClr val="bg1"/>
                </a:solidFill>
              </a:rPr>
              <a:t>Figure: 2 -  Update item table order  (code Python boto3)</a:t>
            </a:r>
            <a:endParaRPr lang="pt-PT" altLang="en-US" sz="900" b="1">
              <a:solidFill>
                <a:schemeClr val="bg1"/>
              </a:solidFill>
            </a:endParaRPr>
          </a:p>
        </p:txBody>
      </p:sp>
      <p:sp>
        <p:nvSpPr>
          <p:cNvPr id="6" name="Text Box 5"/>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9" name="Oval 8"/>
          <p:cNvSpPr>
            <a:spLocks noChangeAspect="1"/>
          </p:cNvSpPr>
          <p:nvPr/>
        </p:nvSpPr>
        <p:spPr bwMode="auto">
          <a:xfrm>
            <a:off x="9096433" y="189261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9110260" y="320833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212840"/>
            <a:ext cx="3921125" cy="229870"/>
          </a:xfrm>
          <a:prstGeom prst="rect">
            <a:avLst/>
          </a:prstGeom>
          <a:noFill/>
        </p:spPr>
        <p:txBody>
          <a:bodyPr wrap="none" rtlCol="0">
            <a:spAutoFit/>
          </a:bodyPr>
          <a:p>
            <a:pPr algn="l"/>
            <a:r>
              <a:rPr lang="pt-PT" altLang="en-US" sz="900" b="1">
                <a:solidFill>
                  <a:schemeClr val="bg1"/>
                </a:solidFill>
              </a:rPr>
              <a:t>Figure: 2 -  Get All items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9" name="Oval 8"/>
          <p:cNvSpPr>
            <a:spLocks noChangeAspect="1"/>
          </p:cNvSpPr>
          <p:nvPr/>
        </p:nvSpPr>
        <p:spPr bwMode="auto">
          <a:xfrm>
            <a:off x="10003848" y="151479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10018310" y="263556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489960" y="5857875"/>
            <a:ext cx="4718050" cy="229870"/>
          </a:xfrm>
          <a:prstGeom prst="rect">
            <a:avLst/>
          </a:prstGeom>
          <a:noFill/>
        </p:spPr>
        <p:txBody>
          <a:bodyPr wrap="none" rtlCol="0">
            <a:spAutoFit/>
          </a:bodyPr>
          <a:p>
            <a:pPr algn="l"/>
            <a:r>
              <a:rPr lang="pt-PT" altLang="en-US" sz="900" b="1">
                <a:solidFill>
                  <a:schemeClr val="bg1"/>
                </a:solidFill>
              </a:rPr>
              <a:t>Figure: 2 -  Get One item(by orderId) table order  (code Python boto3)</a:t>
            </a:r>
            <a:endParaRPr lang="pt-PT" altLang="en-US" sz="900" b="1">
              <a:solidFill>
                <a:schemeClr val="bg1"/>
              </a:solidFill>
            </a:endParaRPr>
          </a:p>
        </p:txBody>
      </p:sp>
      <p:sp>
        <p:nvSpPr>
          <p:cNvPr id="6" name="Text Box 5"/>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9" name="Oval 8"/>
          <p:cNvSpPr>
            <a:spLocks noChangeAspect="1"/>
          </p:cNvSpPr>
          <p:nvPr/>
        </p:nvSpPr>
        <p:spPr bwMode="auto">
          <a:xfrm>
            <a:off x="10953808" y="274415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10968270" y="386492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3473450" y="6097270"/>
            <a:ext cx="4617085" cy="229870"/>
          </a:xfrm>
          <a:prstGeom prst="rect">
            <a:avLst/>
          </a:prstGeom>
          <a:noFill/>
        </p:spPr>
        <p:txBody>
          <a:bodyPr wrap="none" rtlCol="0">
            <a:spAutoFit/>
          </a:bodyPr>
          <a:p>
            <a:pPr algn="l"/>
            <a:r>
              <a:rPr lang="pt-PT" altLang="en-US" sz="900" b="1">
                <a:solidFill>
                  <a:schemeClr val="bg1"/>
                </a:solidFill>
                <a:sym typeface="+mn-ea"/>
              </a:rPr>
              <a:t>Figure: 2 -  Delete item(by orderId)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10" name="Oval 9"/>
          <p:cNvSpPr>
            <a:spLocks noChangeAspect="1"/>
          </p:cNvSpPr>
          <p:nvPr/>
        </p:nvSpPr>
        <p:spPr bwMode="auto">
          <a:xfrm>
            <a:off x="10953808" y="238093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1" name="Oval 10"/>
          <p:cNvSpPr>
            <a:spLocks noChangeAspect="1"/>
          </p:cNvSpPr>
          <p:nvPr/>
        </p:nvSpPr>
        <p:spPr bwMode="auto">
          <a:xfrm>
            <a:off x="10968270" y="305466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12" name="Oval 11"/>
          <p:cNvSpPr>
            <a:spLocks noChangeAspect="1"/>
          </p:cNvSpPr>
          <p:nvPr/>
        </p:nvSpPr>
        <p:spPr bwMode="auto">
          <a:xfrm>
            <a:off x="10953522" y="451262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383665"/>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endParaRPr lang="pt-PT" altLang="en-US" sz="1400">
              <a:solidFill>
                <a:schemeClr val="bg1"/>
              </a:solidFill>
              <a:sym typeface="+mn-ea"/>
            </a:endParaRPr>
          </a:p>
          <a:p>
            <a:pPr algn="l"/>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3107691"/>
            <a:ext cx="4404995"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t>
            </a: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34035" y="5356225"/>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1838325" y="2193925"/>
            <a:ext cx="8134350" cy="1076325"/>
          </a:xfrm>
          <a:prstGeom prst="rect">
            <a:avLst/>
          </a:prstGeom>
          <a:noFill/>
        </p:spPr>
        <p:txBody>
          <a:bodyPr wrap="square" rtlCol="0" anchor="t">
            <a:spAutoFit/>
          </a:bodyPr>
          <a:p>
            <a:r>
              <a:rPr lang="pt-PT" altLang="en-US" sz="3200" b="1" dirty="0">
                <a:solidFill>
                  <a:srgbClr val="D34BD9"/>
                </a:solidFill>
              </a:rPr>
              <a:t>It’s not about having servers or the lack of servers</a:t>
            </a:r>
            <a:endParaRPr lang="pt-PT" altLang="en-US" sz="3200" b="1" dirty="0">
              <a:solidFill>
                <a:srgbClr val="D34BD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997585"/>
            <a:ext cx="10780395" cy="4939030"/>
          </a:xfrm>
          <a:prstGeom prst="rect">
            <a:avLst/>
          </a:prstGeom>
          <a:noFill/>
        </p:spPr>
        <p:txBody>
          <a:bodyPr wrap="square" rtlCol="0" anchor="t">
            <a:spAutoFit/>
          </a:bodyPr>
          <a:p>
            <a:pPr algn="l" eaLnBrk="1" hangingPunct="1">
              <a:lnSpc>
                <a:spcPts val="2100"/>
              </a:lnSpc>
              <a:buClrTx/>
              <a:buSzTx/>
              <a:buFont typeface="Arial" panose="02080604020202020204" pitchFamily="34" charset="0"/>
              <a:buNone/>
            </a:pPr>
            <a:r>
              <a:rPr lang="en-US" sz="1600" b="1" dirty="0">
                <a:solidFill>
                  <a:schemeClr val="bg1"/>
                </a:solidFill>
                <a:sym typeface="+mn-ea"/>
              </a:rPr>
              <a:t>Consider “serverless” as: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A </a:t>
            </a:r>
            <a:r>
              <a:rPr lang="en-US" sz="1600" b="1" dirty="0">
                <a:solidFill>
                  <a:srgbClr val="D34BD9"/>
                </a:solidFill>
                <a:sym typeface="+mn-ea"/>
              </a:rPr>
              <a:t>mindset</a:t>
            </a:r>
            <a:r>
              <a:rPr lang="en-US" sz="1600" dirty="0">
                <a:solidFill>
                  <a:schemeClr val="bg1"/>
                </a:solidFill>
                <a:sym typeface="+mn-ea"/>
              </a:rPr>
              <a:t>, an approach, a </a:t>
            </a:r>
            <a:r>
              <a:rPr lang="en-US" sz="1600" b="1" dirty="0">
                <a:solidFill>
                  <a:schemeClr val="bg1"/>
                </a:solidFill>
                <a:sym typeface="+mn-ea"/>
              </a:rPr>
              <a:t>practice</a:t>
            </a:r>
            <a:r>
              <a:rPr lang="en-US" sz="1600" dirty="0">
                <a:solidFill>
                  <a:schemeClr val="bg1"/>
                </a:solidFill>
                <a:sym typeface="+mn-ea"/>
              </a:rPr>
              <a:t>, a </a:t>
            </a:r>
            <a:r>
              <a:rPr lang="en-US" sz="1600" b="1" dirty="0">
                <a:solidFill>
                  <a:schemeClr val="bg1"/>
                </a:solidFill>
                <a:sym typeface="+mn-ea"/>
              </a:rPr>
              <a:t>culture</a:t>
            </a:r>
            <a:r>
              <a:rPr lang="en-US" sz="1600" dirty="0">
                <a:solidFill>
                  <a:schemeClr val="bg1"/>
                </a:solidFill>
                <a:sym typeface="+mn-ea"/>
              </a:rPr>
              <a:t>, a way of working</a:t>
            </a:r>
            <a:r>
              <a:rPr lang="pt-PT" altLang="en-US" sz="1600" dirty="0">
                <a:solidFill>
                  <a:schemeClr val="bg1"/>
                </a:solidFill>
                <a:sym typeface="+mn-ea"/>
              </a:rPr>
              <a:t> </a:t>
            </a:r>
            <a:r>
              <a:rPr lang="en-US" sz="1600" dirty="0">
                <a:solidFill>
                  <a:schemeClr val="bg1"/>
                </a:solidFill>
                <a:sym typeface="+mn-ea"/>
              </a:rPr>
              <a:t>Focus on </a:t>
            </a:r>
            <a:r>
              <a:rPr lang="en-US" sz="1600" b="1" dirty="0">
                <a:solidFill>
                  <a:schemeClr val="bg1"/>
                </a:solidFill>
                <a:sym typeface="+mn-ea"/>
              </a:rPr>
              <a:t>business value</a:t>
            </a:r>
            <a:r>
              <a:rPr lang="en-US" sz="1600" dirty="0">
                <a:solidFill>
                  <a:schemeClr val="bg1"/>
                </a:solidFill>
                <a:sym typeface="+mn-ea"/>
              </a:rPr>
              <a:t>, rather than the enabling technology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b="1"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Benefits: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Faster </a:t>
            </a:r>
            <a:r>
              <a:rPr lang="en-US" sz="1600" dirty="0">
                <a:solidFill>
                  <a:schemeClr val="bg1"/>
                </a:solidFill>
                <a:sym typeface="+mn-ea"/>
              </a:rPr>
              <a:t>time to market from </a:t>
            </a:r>
            <a:r>
              <a:rPr lang="en-US" sz="1600" b="1" dirty="0">
                <a:solidFill>
                  <a:schemeClr val="bg1"/>
                </a:solidFill>
                <a:sym typeface="+mn-ea"/>
              </a:rPr>
              <a:t>prototype </a:t>
            </a:r>
            <a:r>
              <a:rPr lang="en-US" sz="1600" dirty="0">
                <a:solidFill>
                  <a:schemeClr val="bg1"/>
                </a:solidFill>
                <a:sym typeface="+mn-ea"/>
              </a:rPr>
              <a:t>to </a:t>
            </a:r>
            <a:r>
              <a:rPr lang="en-US" sz="1600" b="1" dirty="0">
                <a:solidFill>
                  <a:schemeClr val="bg1"/>
                </a:solidFill>
                <a:sym typeface="+mn-ea"/>
              </a:rPr>
              <a:t>production</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Rapid</a:t>
            </a:r>
            <a:r>
              <a:rPr lang="en-US" sz="1600" dirty="0">
                <a:solidFill>
                  <a:schemeClr val="bg1"/>
                </a:solidFill>
                <a:sym typeface="+mn-ea"/>
              </a:rPr>
              <a:t>, continuous experimentation and feedback</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React and </a:t>
            </a:r>
            <a:r>
              <a:rPr lang="en-US" sz="1600" b="1" dirty="0">
                <a:solidFill>
                  <a:schemeClr val="bg1"/>
                </a:solidFill>
                <a:sym typeface="+mn-ea"/>
              </a:rPr>
              <a:t>deliver </a:t>
            </a:r>
            <a:r>
              <a:rPr lang="en-US" sz="1600" dirty="0">
                <a:solidFill>
                  <a:schemeClr val="bg1"/>
                </a:solidFill>
                <a:sym typeface="+mn-ea"/>
              </a:rPr>
              <a:t>business changes with a product </a:t>
            </a:r>
            <a:r>
              <a:rPr lang="en-US" sz="1600" b="1" dirty="0">
                <a:solidFill>
                  <a:srgbClr val="D34BD9"/>
                </a:solidFill>
                <a:sym typeface="+mn-ea"/>
              </a:rPr>
              <a:t>mindset</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   S</a:t>
            </a:r>
            <a:r>
              <a:rPr lang="en-US" sz="1600" b="1" dirty="0">
                <a:solidFill>
                  <a:srgbClr val="D34BD9"/>
                </a:solidFill>
                <a:sym typeface="+mn-ea"/>
              </a:rPr>
              <a:t>erverless = the best way to build and run modern applications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“Serverless” architecture is an </a:t>
            </a:r>
            <a:r>
              <a:rPr lang="pt-PT" altLang="en-US" sz="1600" b="1" dirty="0">
                <a:solidFill>
                  <a:srgbClr val="D34BD9"/>
                </a:solidFill>
                <a:sym typeface="+mn-ea"/>
              </a:rPr>
              <a:t>operational model</a:t>
            </a:r>
            <a:endParaRPr lang="pt-PT" altLang="en-US" sz="1600" b="1" dirty="0">
              <a:solidFill>
                <a:srgbClr val="D34BD9"/>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Minimize taking on ongoing operational tasks, outsource system administration tasks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Every non-serverless component = ongoing ops responsibility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Optimize for long-term maintainability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Serverless does not mean "No Ops“!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Concentrate on the flow of data and events</a:t>
            </a:r>
            <a:endParaRPr lang="en-US" sz="1600" b="1" dirty="0">
              <a:solidFill>
                <a:schemeClr val="bg1"/>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9" name="Picture 18" descr="photo_2023-10-16_21-03-07"/>
          <p:cNvPicPr>
            <a:picLocks noChangeAspect="1"/>
          </p:cNvPicPr>
          <p:nvPr/>
        </p:nvPicPr>
        <p:blipFill>
          <a:blip r:embed="rId1"/>
          <a:stretch>
            <a:fillRect/>
          </a:stretch>
        </p:blipFill>
        <p:spPr>
          <a:xfrm>
            <a:off x="5334000" y="0"/>
            <a:ext cx="6858000" cy="6858000"/>
          </a:xfrm>
          <a:prstGeom prst="rect">
            <a:avLst/>
          </a:prstGeom>
        </p:spPr>
      </p:pic>
      <p:sp>
        <p:nvSpPr>
          <p:cNvPr id="3" name="Text Placeholder 2"/>
          <p:cNvSpPr>
            <a:spLocks noGrp="1"/>
          </p:cNvSpPr>
          <p:nvPr>
            <p:ph type="body" sz="quarter" idx="10"/>
          </p:nvPr>
        </p:nvSpPr>
        <p:spPr>
          <a:xfrm>
            <a:off x="212090" y="1226185"/>
            <a:ext cx="4399915" cy="365125"/>
          </a:xfrm>
        </p:spPr>
        <p:txBody>
          <a:bodyPr vert="horz" lIns="91440" tIns="45720" rIns="91440" bIns="45720" rtlCol="0" anchor="t">
            <a:noAutofit/>
          </a:bodyPr>
          <a:p>
            <a:pPr marL="0" indent="0">
              <a:buNone/>
            </a:pPr>
            <a:r>
              <a:rPr lang="pt-PT" altLang="en-GB" dirty="0">
                <a:solidFill>
                  <a:schemeClr val="bg1"/>
                </a:solidFill>
                <a:ea typeface="Amazon Ember"/>
                <a:cs typeface="Amazon Ember"/>
              </a:rPr>
              <a:t>  </a:t>
            </a:r>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335280" y="3216275"/>
            <a:ext cx="953135" cy="953135"/>
          </a:xfrm>
          <a:prstGeom prst="rect">
            <a:avLst/>
          </a:prstGeom>
        </p:spPr>
      </p:pic>
      <p:sp>
        <p:nvSpPr>
          <p:cNvPr id="24" name="Text Box 23"/>
          <p:cNvSpPr txBox="1"/>
          <p:nvPr/>
        </p:nvSpPr>
        <p:spPr>
          <a:xfrm>
            <a:off x="3110865" y="6377940"/>
            <a:ext cx="2023745" cy="275590"/>
          </a:xfrm>
          <a:prstGeom prst="rect">
            <a:avLst/>
          </a:prstGeom>
          <a:noFill/>
        </p:spPr>
        <p:txBody>
          <a:bodyPr wrap="square" rtlCol="0" anchor="t">
            <a:spAutoFit/>
          </a:bodyPr>
          <a:p>
            <a:pPr algn="l"/>
            <a:r>
              <a:rPr lang="en-US" sz="1200" dirty="0" err="1" smtClean="0">
                <a:solidFill>
                  <a:srgbClr val="527FFF"/>
                </a:solidFill>
              </a:rPr>
              <a:t>AWS User Group Goiânia</a:t>
            </a:r>
            <a:endParaRPr lang="en-US" sz="1200" dirty="0" err="1" smtClean="0">
              <a:solidFill>
                <a:srgbClr val="527FFF"/>
              </a:solidFill>
            </a:endParaRPr>
          </a:p>
        </p:txBody>
      </p:sp>
      <p:sp>
        <p:nvSpPr>
          <p:cNvPr id="7" name="Text Box 6"/>
          <p:cNvSpPr txBox="1"/>
          <p:nvPr/>
        </p:nvSpPr>
        <p:spPr>
          <a:xfrm>
            <a:off x="1113790" y="6323965"/>
            <a:ext cx="884555" cy="275590"/>
          </a:xfrm>
          <a:prstGeom prst="rect">
            <a:avLst/>
          </a:prstGeom>
          <a:noFill/>
        </p:spPr>
        <p:txBody>
          <a:bodyPr wrap="square" rtlCol="0" anchor="t">
            <a:spAutoFit/>
          </a:bodyPr>
          <a:p>
            <a:pPr algn="l"/>
            <a:r>
              <a:rPr lang="pt-PT" altLang="en-US" sz="1200" dirty="0" err="1" smtClean="0">
                <a:solidFill>
                  <a:srgbClr val="527FFF"/>
                </a:solidFill>
              </a:rPr>
              <a:t>GOJava</a:t>
            </a:r>
            <a:endParaRPr lang="pt-PT" altLang="en-US" sz="1200" dirty="0" err="1" smtClean="0">
              <a:solidFill>
                <a:srgbClr val="527FFF"/>
              </a:solidFill>
            </a:endParaRPr>
          </a:p>
        </p:txBody>
      </p:sp>
      <p:pic>
        <p:nvPicPr>
          <p:cNvPr id="13" name="Picture 12" descr="Community Builder logo for dark background"/>
          <p:cNvPicPr>
            <a:picLocks noChangeAspect="1"/>
          </p:cNvPicPr>
          <p:nvPr/>
        </p:nvPicPr>
        <p:blipFill>
          <a:blip r:embed="rId3"/>
          <a:stretch>
            <a:fillRect/>
          </a:stretch>
        </p:blipFill>
        <p:spPr>
          <a:xfrm>
            <a:off x="3037840" y="3314065"/>
            <a:ext cx="1197610" cy="757555"/>
          </a:xfrm>
          <a:prstGeom prst="rect">
            <a:avLst/>
          </a:prstGeom>
        </p:spPr>
      </p:pic>
      <p:pic>
        <p:nvPicPr>
          <p:cNvPr id="6" name="Picture 5"/>
          <p:cNvPicPr>
            <a:picLocks noChangeAspect="1"/>
          </p:cNvPicPr>
          <p:nvPr/>
        </p:nvPicPr>
        <p:blipFill>
          <a:blip r:embed="rId4"/>
          <a:stretch>
            <a:fillRect/>
          </a:stretch>
        </p:blipFill>
        <p:spPr>
          <a:xfrm>
            <a:off x="2553335" y="6097270"/>
            <a:ext cx="557784" cy="643821"/>
          </a:xfrm>
          <a:prstGeom prst="rect">
            <a:avLst/>
          </a:prstGeom>
        </p:spPr>
      </p:pic>
      <p:pic>
        <p:nvPicPr>
          <p:cNvPr id="14" name="Picture 13"/>
          <p:cNvPicPr>
            <a:picLocks noChangeAspect="1"/>
          </p:cNvPicPr>
          <p:nvPr/>
        </p:nvPicPr>
        <p:blipFill>
          <a:blip r:embed="rId5"/>
          <a:stretch>
            <a:fillRect/>
          </a:stretch>
        </p:blipFill>
        <p:spPr>
          <a:xfrm>
            <a:off x="492125" y="6182995"/>
            <a:ext cx="557784" cy="557784"/>
          </a:xfrm>
          <a:prstGeom prst="rect">
            <a:avLst/>
          </a:prstGeom>
        </p:spPr>
      </p:pic>
      <p:sp>
        <p:nvSpPr>
          <p:cNvPr id="15" name="Text Box 14"/>
          <p:cNvSpPr txBox="1"/>
          <p:nvPr/>
        </p:nvSpPr>
        <p:spPr>
          <a:xfrm>
            <a:off x="717550" y="191770"/>
            <a:ext cx="922655" cy="398780"/>
          </a:xfrm>
          <a:prstGeom prst="rect">
            <a:avLst/>
          </a:prstGeom>
          <a:noFill/>
        </p:spPr>
        <p:txBody>
          <a:bodyPr wrap="square" rtlCol="0" anchor="t">
            <a:spAutoFit/>
          </a:bodyPr>
          <a:p>
            <a:r>
              <a:rPr lang="pt-PT" sz="2000" b="1">
                <a:solidFill>
                  <a:schemeClr val="bg1"/>
                </a:solidFill>
              </a:rPr>
              <a:t>Me</a:t>
            </a:r>
            <a:endParaRPr lang="pt-PT" sz="2000" b="1">
              <a:solidFill>
                <a:schemeClr val="bg1"/>
              </a:solidFill>
            </a:endParaRPr>
          </a:p>
        </p:txBody>
      </p:sp>
      <p:sp>
        <p:nvSpPr>
          <p:cNvPr id="20" name="Text Placeholder 4"/>
          <p:cNvSpPr>
            <a:spLocks noGrp="1"/>
          </p:cNvSpPr>
          <p:nvPr/>
        </p:nvSpPr>
        <p:spPr>
          <a:xfrm>
            <a:off x="434975" y="2322830"/>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dirty="0">
                <a:solidFill>
                  <a:schemeClr val="bg1"/>
                </a:solidFill>
                <a:ea typeface="Amazon Ember"/>
                <a:cs typeface="Amazon Ember"/>
              </a:rPr>
              <a:t>Specialist Senior</a:t>
            </a:r>
            <a:r>
              <a:rPr lang="pt-PT" altLang="en-GB" dirty="0">
                <a:solidFill>
                  <a:schemeClr val="bg1"/>
                </a:solidFill>
                <a:ea typeface="Amazon Ember"/>
                <a:cs typeface="Amazon Ember"/>
              </a:rPr>
              <a:t> Java</a:t>
            </a:r>
            <a:r>
              <a:rPr lang="en-GB" dirty="0">
                <a:solidFill>
                  <a:schemeClr val="bg1"/>
                </a:solidFill>
                <a:ea typeface="Amazon Ember"/>
                <a:cs typeface="Amazon Ember"/>
              </a:rPr>
              <a:t> - </a:t>
            </a:r>
            <a:r>
              <a:rPr lang="pt-PT" altLang="en-GB" dirty="0">
                <a:solidFill>
                  <a:schemeClr val="bg1"/>
                </a:solidFill>
                <a:ea typeface="Amazon Ember"/>
                <a:cs typeface="Amazon Ember"/>
              </a:rPr>
              <a:t>GFT</a:t>
            </a:r>
            <a:endParaRPr lang="pt-PT" altLang="en-GB" dirty="0">
              <a:solidFill>
                <a:schemeClr val="bg1"/>
              </a:solidFill>
              <a:ea typeface="Amazon Ember"/>
              <a:cs typeface="Amazon Ember"/>
            </a:endParaRPr>
          </a:p>
        </p:txBody>
      </p:sp>
      <p:pic>
        <p:nvPicPr>
          <p:cNvPr id="32" name="Graphic 2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36245" y="226060"/>
            <a:ext cx="285115" cy="285115"/>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2331085"/>
            <a:ext cx="10780395" cy="1076325"/>
          </a:xfrm>
          <a:prstGeom prst="rect">
            <a:avLst/>
          </a:prstGeom>
          <a:noFill/>
        </p:spPr>
        <p:txBody>
          <a:bodyPr wrap="square" rtlCol="0" anchor="t">
            <a:spAutoFit/>
          </a:bodyPr>
          <a:p>
            <a:pPr algn="ctr" eaLnBrk="1" hangingPunct="1">
              <a:lnSpc>
                <a:spcPct val="100000"/>
              </a:lnSpc>
              <a:buClrTx/>
              <a:buSzTx/>
              <a:buFontTx/>
              <a:buNone/>
            </a:pPr>
            <a:r>
              <a:rPr lang="pt-PT" altLang="en-US" sz="3200" b="1" dirty="0">
                <a:solidFill>
                  <a:srgbClr val="D34BD9"/>
                </a:solidFill>
                <a:sym typeface="+mn-ea"/>
              </a:rPr>
              <a:t>Events are the language of</a:t>
            </a:r>
            <a:endParaRPr lang="pt-PT" altLang="en-US" sz="3200" b="1" dirty="0">
              <a:solidFill>
                <a:srgbClr val="D34BD9"/>
              </a:solidFill>
              <a:sym typeface="+mn-ea"/>
            </a:endParaRPr>
          </a:p>
          <a:p>
            <a:pPr algn="ctr" eaLnBrk="1" hangingPunct="1">
              <a:lnSpc>
                <a:spcPct val="100000"/>
              </a:lnSpc>
              <a:buClrTx/>
              <a:buSzTx/>
              <a:buFontTx/>
              <a:buNone/>
            </a:pPr>
            <a:r>
              <a:rPr lang="pt-PT" altLang="en-US" sz="3200" b="1" dirty="0">
                <a:solidFill>
                  <a:srgbClr val="D34BD9"/>
                </a:solidFill>
                <a:sym typeface="+mn-ea"/>
              </a:rPr>
              <a:t>serverless applications.</a:t>
            </a:r>
            <a:endParaRPr lang="pt-PT" altLang="en-US" sz="3200" b="1" dirty="0">
              <a:solidFill>
                <a:srgbClr val="D34BD9"/>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641350" y="4759960"/>
            <a:ext cx="3930650" cy="798830"/>
          </a:xfrm>
          <a:prstGeom prst="rect">
            <a:avLst/>
          </a:prstGeom>
          <a:noFill/>
        </p:spPr>
        <p:txBody>
          <a:bodyPr wrap="none" rtlCol="0">
            <a:spAutoFit/>
          </a:bodyPr>
          <a:p>
            <a:pPr algn="l"/>
            <a:r>
              <a:rPr lang="en-US" sz="2800">
                <a:solidFill>
                  <a:schemeClr val="bg1"/>
                </a:solidFill>
              </a:rPr>
              <a:t>Dave Boyne</a:t>
            </a:r>
            <a:endParaRPr lang="en-US" sz="2800">
              <a:solidFill>
                <a:schemeClr val="bg1"/>
              </a:solidFill>
            </a:endParaRPr>
          </a:p>
          <a:p>
            <a:pPr algn="l"/>
            <a:r>
              <a:rPr lang="en-US">
                <a:solidFill>
                  <a:schemeClr val="bg1"/>
                </a:solidFill>
              </a:rPr>
              <a:t>AWS Serverless Developer Advocate</a:t>
            </a:r>
            <a:endParaRPr 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62915" y="5420995"/>
            <a:ext cx="3370580" cy="229870"/>
          </a:xfrm>
          <a:prstGeom prst="rect">
            <a:avLst/>
          </a:prstGeom>
          <a:noFill/>
        </p:spPr>
        <p:txBody>
          <a:bodyPr wrap="none" rtlCol="0" anchor="t">
            <a:spAutoFit/>
          </a:bodyPr>
          <a:p>
            <a:pPr algn="l"/>
            <a:r>
              <a:rPr lang="pt-PT" altLang="en-US" sz="900" b="1">
                <a:solidFill>
                  <a:schemeClr val="bg1"/>
                </a:solidFill>
                <a:sym typeface="+mn-ea"/>
              </a:rPr>
              <a:t>Figure: 1 - </a:t>
            </a:r>
            <a:r>
              <a:rPr lang="pt-PT" altLang="en-US" sz="900" b="1" dirty="0">
                <a:solidFill>
                  <a:schemeClr val="bg1"/>
                </a:solidFill>
                <a:sym typeface="+mn-ea"/>
              </a:rPr>
              <a:t>AWS Operational Responsibility Model</a:t>
            </a:r>
            <a:endParaRPr lang="en-US" sz="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5" name="Graphic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18"/>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70659" name="Graphic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163844" name="Graphic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113666"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292100" y="81280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459480" y="81788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476875" y="80835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8218170" y="78803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01625" y="27000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280035" y="46558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5081905" y="284353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5080000" y="481520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s 48"/>
          <p:cNvSpPr/>
          <p:nvPr/>
        </p:nvSpPr>
        <p:spPr>
          <a:xfrm>
            <a:off x="8220710" y="289687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8218170" y="481901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Text Box 52"/>
          <p:cNvSpPr txBox="1"/>
          <p:nvPr/>
        </p:nvSpPr>
        <p:spPr>
          <a:xfrm>
            <a:off x="300355" y="801370"/>
            <a:ext cx="398780" cy="368300"/>
          </a:xfrm>
          <a:prstGeom prst="rect">
            <a:avLst/>
          </a:prstGeom>
          <a:noFill/>
        </p:spPr>
        <p:txBody>
          <a:bodyPr wrap="square" rtlCol="0">
            <a:spAutoFit/>
          </a:bodyPr>
          <a:p>
            <a:r>
              <a:rPr lang="pt-PT" altLang="en-US" b="1">
                <a:solidFill>
                  <a:srgbClr val="D34BD9"/>
                </a:solidFill>
              </a:rPr>
              <a:t>1</a:t>
            </a:r>
            <a:endParaRPr lang="pt-PT" altLang="en-US" b="1">
              <a:solidFill>
                <a:srgbClr val="D34BD9"/>
              </a:solidFill>
            </a:endParaRPr>
          </a:p>
        </p:txBody>
      </p:sp>
      <p:sp>
        <p:nvSpPr>
          <p:cNvPr id="54" name="Text Box 53"/>
          <p:cNvSpPr txBox="1"/>
          <p:nvPr/>
        </p:nvSpPr>
        <p:spPr>
          <a:xfrm>
            <a:off x="3469640" y="823595"/>
            <a:ext cx="398780" cy="368300"/>
          </a:xfrm>
          <a:prstGeom prst="rect">
            <a:avLst/>
          </a:prstGeom>
          <a:noFill/>
        </p:spPr>
        <p:txBody>
          <a:bodyPr wrap="square" rtlCol="0">
            <a:spAutoFit/>
          </a:bodyPr>
          <a:p>
            <a:r>
              <a:rPr lang="pt-PT" altLang="en-US" b="1">
                <a:solidFill>
                  <a:srgbClr val="D34BD9"/>
                </a:solidFill>
              </a:rPr>
              <a:t>2</a:t>
            </a:r>
            <a:endParaRPr lang="pt-PT" altLang="en-US" b="1">
              <a:solidFill>
                <a:srgbClr val="D34BD9"/>
              </a:solidFill>
            </a:endParaRPr>
          </a:p>
        </p:txBody>
      </p:sp>
      <p:sp>
        <p:nvSpPr>
          <p:cNvPr id="55" name="Text Box 54"/>
          <p:cNvSpPr txBox="1"/>
          <p:nvPr/>
        </p:nvSpPr>
        <p:spPr>
          <a:xfrm>
            <a:off x="5484495" y="817880"/>
            <a:ext cx="398780" cy="368300"/>
          </a:xfrm>
          <a:prstGeom prst="rect">
            <a:avLst/>
          </a:prstGeom>
          <a:noFill/>
        </p:spPr>
        <p:txBody>
          <a:bodyPr wrap="square" rtlCol="0">
            <a:spAutoFit/>
          </a:bodyPr>
          <a:p>
            <a:r>
              <a:rPr lang="pt-PT" altLang="en-US" b="1">
                <a:solidFill>
                  <a:srgbClr val="D34BD9"/>
                </a:solidFill>
              </a:rPr>
              <a:t>3</a:t>
            </a:r>
            <a:endParaRPr lang="pt-PT" altLang="en-US" b="1">
              <a:solidFill>
                <a:srgbClr val="D34BD9"/>
              </a:solidFill>
            </a:endParaRPr>
          </a:p>
        </p:txBody>
      </p:sp>
      <p:sp>
        <p:nvSpPr>
          <p:cNvPr id="59" name="Text Box 58"/>
          <p:cNvSpPr txBox="1"/>
          <p:nvPr/>
        </p:nvSpPr>
        <p:spPr>
          <a:xfrm>
            <a:off x="8237220" y="774700"/>
            <a:ext cx="398780" cy="368300"/>
          </a:xfrm>
          <a:prstGeom prst="rect">
            <a:avLst/>
          </a:prstGeom>
          <a:noFill/>
        </p:spPr>
        <p:txBody>
          <a:bodyPr wrap="square" rtlCol="0">
            <a:spAutoFit/>
          </a:bodyPr>
          <a:p>
            <a:r>
              <a:rPr lang="pt-PT" altLang="en-US" b="1">
                <a:solidFill>
                  <a:srgbClr val="D34BD9"/>
                </a:solidFill>
              </a:rPr>
              <a:t>4</a:t>
            </a:r>
            <a:endParaRPr lang="pt-PT" altLang="en-US" b="1">
              <a:solidFill>
                <a:srgbClr val="D34BD9"/>
              </a:solidFill>
            </a:endParaRPr>
          </a:p>
        </p:txBody>
      </p:sp>
      <p:sp>
        <p:nvSpPr>
          <p:cNvPr id="60" name="Text Box 59"/>
          <p:cNvSpPr txBox="1"/>
          <p:nvPr/>
        </p:nvSpPr>
        <p:spPr>
          <a:xfrm>
            <a:off x="307340" y="2721610"/>
            <a:ext cx="398780" cy="368300"/>
          </a:xfrm>
          <a:prstGeom prst="rect">
            <a:avLst/>
          </a:prstGeom>
          <a:noFill/>
        </p:spPr>
        <p:txBody>
          <a:bodyPr wrap="square" rtlCol="0">
            <a:spAutoFit/>
          </a:bodyPr>
          <a:p>
            <a:r>
              <a:rPr lang="pt-PT" altLang="en-US" b="1">
                <a:solidFill>
                  <a:srgbClr val="D34BD9"/>
                </a:solidFill>
              </a:rPr>
              <a:t>5</a:t>
            </a:r>
            <a:endParaRPr lang="pt-PT" altLang="en-US" b="1">
              <a:solidFill>
                <a:srgbClr val="D34BD9"/>
              </a:solidFill>
            </a:endParaRPr>
          </a:p>
        </p:txBody>
      </p:sp>
      <p:sp>
        <p:nvSpPr>
          <p:cNvPr id="61" name="Text Box 60"/>
          <p:cNvSpPr txBox="1"/>
          <p:nvPr/>
        </p:nvSpPr>
        <p:spPr>
          <a:xfrm>
            <a:off x="5089525" y="2872105"/>
            <a:ext cx="398780" cy="368300"/>
          </a:xfrm>
          <a:prstGeom prst="rect">
            <a:avLst/>
          </a:prstGeom>
          <a:noFill/>
        </p:spPr>
        <p:txBody>
          <a:bodyPr wrap="square" rtlCol="0">
            <a:spAutoFit/>
          </a:bodyPr>
          <a:p>
            <a:r>
              <a:rPr lang="pt-PT" altLang="en-US" b="1">
                <a:solidFill>
                  <a:srgbClr val="D34BD9"/>
                </a:solidFill>
              </a:rPr>
              <a:t>6</a:t>
            </a:r>
            <a:endParaRPr lang="pt-PT" altLang="en-US" b="1">
              <a:solidFill>
                <a:srgbClr val="D34BD9"/>
              </a:solidFill>
            </a:endParaRPr>
          </a:p>
        </p:txBody>
      </p:sp>
      <p:sp>
        <p:nvSpPr>
          <p:cNvPr id="62" name="Text Box 61"/>
          <p:cNvSpPr txBox="1"/>
          <p:nvPr/>
        </p:nvSpPr>
        <p:spPr>
          <a:xfrm>
            <a:off x="8237220" y="2896870"/>
            <a:ext cx="398780" cy="368300"/>
          </a:xfrm>
          <a:prstGeom prst="rect">
            <a:avLst/>
          </a:prstGeom>
          <a:noFill/>
        </p:spPr>
        <p:txBody>
          <a:bodyPr wrap="square" rtlCol="0">
            <a:spAutoFit/>
          </a:bodyPr>
          <a:p>
            <a:r>
              <a:rPr lang="pt-PT" altLang="en-US" b="1">
                <a:solidFill>
                  <a:srgbClr val="D34BD9"/>
                </a:solidFill>
              </a:rPr>
              <a:t>7</a:t>
            </a:r>
            <a:endParaRPr lang="pt-PT" altLang="en-US" b="1">
              <a:solidFill>
                <a:srgbClr val="D34BD9"/>
              </a:solidFill>
            </a:endParaRPr>
          </a:p>
        </p:txBody>
      </p:sp>
      <p:sp>
        <p:nvSpPr>
          <p:cNvPr id="63" name="Text Box 62"/>
          <p:cNvSpPr txBox="1"/>
          <p:nvPr/>
        </p:nvSpPr>
        <p:spPr>
          <a:xfrm>
            <a:off x="309245" y="4661535"/>
            <a:ext cx="398780" cy="368300"/>
          </a:xfrm>
          <a:prstGeom prst="rect">
            <a:avLst/>
          </a:prstGeom>
          <a:noFill/>
        </p:spPr>
        <p:txBody>
          <a:bodyPr wrap="square" rtlCol="0">
            <a:spAutoFit/>
          </a:bodyPr>
          <a:p>
            <a:r>
              <a:rPr lang="pt-PT" altLang="en-US" b="1">
                <a:solidFill>
                  <a:srgbClr val="D34BD9"/>
                </a:solidFill>
              </a:rPr>
              <a:t>8</a:t>
            </a:r>
            <a:endParaRPr lang="pt-PT" altLang="en-US" b="1">
              <a:solidFill>
                <a:srgbClr val="D34BD9"/>
              </a:solidFill>
            </a:endParaRPr>
          </a:p>
        </p:txBody>
      </p:sp>
      <p:sp>
        <p:nvSpPr>
          <p:cNvPr id="64" name="Text Box 63"/>
          <p:cNvSpPr txBox="1"/>
          <p:nvPr/>
        </p:nvSpPr>
        <p:spPr>
          <a:xfrm>
            <a:off x="5106670" y="4815205"/>
            <a:ext cx="398780" cy="368300"/>
          </a:xfrm>
          <a:prstGeom prst="rect">
            <a:avLst/>
          </a:prstGeom>
          <a:noFill/>
        </p:spPr>
        <p:txBody>
          <a:bodyPr wrap="square" rtlCol="0">
            <a:spAutoFit/>
          </a:bodyPr>
          <a:p>
            <a:r>
              <a:rPr lang="pt-PT" altLang="en-US" b="1">
                <a:solidFill>
                  <a:srgbClr val="D34BD9"/>
                </a:solidFill>
              </a:rPr>
              <a:t>9</a:t>
            </a:r>
            <a:endParaRPr lang="pt-PT" altLang="en-US" b="1">
              <a:solidFill>
                <a:srgbClr val="D34BD9"/>
              </a:solidFill>
            </a:endParaRPr>
          </a:p>
        </p:txBody>
      </p:sp>
      <p:sp>
        <p:nvSpPr>
          <p:cNvPr id="65" name="Text Box 64"/>
          <p:cNvSpPr txBox="1"/>
          <p:nvPr/>
        </p:nvSpPr>
        <p:spPr>
          <a:xfrm>
            <a:off x="8168640" y="4817110"/>
            <a:ext cx="523875" cy="368300"/>
          </a:xfrm>
          <a:prstGeom prst="rect">
            <a:avLst/>
          </a:prstGeom>
          <a:noFill/>
        </p:spPr>
        <p:txBody>
          <a:bodyPr wrap="square" rtlCol="0">
            <a:spAutoFit/>
          </a:bodyPr>
          <a:p>
            <a:r>
              <a:rPr lang="pt-PT" altLang="en-US" b="1">
                <a:solidFill>
                  <a:srgbClr val="D34BD9"/>
                </a:solidFill>
              </a:rPr>
              <a:t>10</a:t>
            </a:r>
            <a:endParaRPr lang="pt-PT" altLang="en-US" b="1">
              <a:solidFill>
                <a:srgbClr val="D34BD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5" name="Graphic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18"/>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70659" name="Graphic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163844" name="Graphic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113666"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292100" y="81280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459480" y="81788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476875" y="80835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8218170" y="78803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01625" y="27000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280035" y="46558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5081905" y="284353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5080000" y="481520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s 48"/>
          <p:cNvSpPr/>
          <p:nvPr/>
        </p:nvSpPr>
        <p:spPr>
          <a:xfrm>
            <a:off x="8220710" y="289687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8218170" y="481901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Text Box 52"/>
          <p:cNvSpPr txBox="1"/>
          <p:nvPr/>
        </p:nvSpPr>
        <p:spPr>
          <a:xfrm>
            <a:off x="300355" y="801370"/>
            <a:ext cx="398780" cy="368300"/>
          </a:xfrm>
          <a:prstGeom prst="rect">
            <a:avLst/>
          </a:prstGeom>
          <a:noFill/>
        </p:spPr>
        <p:txBody>
          <a:bodyPr wrap="square" rtlCol="0">
            <a:spAutoFit/>
          </a:bodyPr>
          <a:p>
            <a:r>
              <a:rPr lang="pt-PT" altLang="en-US" b="1">
                <a:solidFill>
                  <a:srgbClr val="D34BD9"/>
                </a:solidFill>
              </a:rPr>
              <a:t>1</a:t>
            </a:r>
            <a:endParaRPr lang="pt-PT" altLang="en-US" b="1">
              <a:solidFill>
                <a:srgbClr val="D34BD9"/>
              </a:solidFill>
            </a:endParaRPr>
          </a:p>
        </p:txBody>
      </p:sp>
      <p:sp>
        <p:nvSpPr>
          <p:cNvPr id="54" name="Text Box 53"/>
          <p:cNvSpPr txBox="1"/>
          <p:nvPr/>
        </p:nvSpPr>
        <p:spPr>
          <a:xfrm>
            <a:off x="3469640" y="823595"/>
            <a:ext cx="398780" cy="368300"/>
          </a:xfrm>
          <a:prstGeom prst="rect">
            <a:avLst/>
          </a:prstGeom>
          <a:noFill/>
        </p:spPr>
        <p:txBody>
          <a:bodyPr wrap="square" rtlCol="0">
            <a:spAutoFit/>
          </a:bodyPr>
          <a:p>
            <a:r>
              <a:rPr lang="pt-PT" altLang="en-US" b="1">
                <a:solidFill>
                  <a:srgbClr val="D34BD9"/>
                </a:solidFill>
              </a:rPr>
              <a:t>2</a:t>
            </a:r>
            <a:endParaRPr lang="pt-PT" altLang="en-US" b="1">
              <a:solidFill>
                <a:srgbClr val="D34BD9"/>
              </a:solidFill>
            </a:endParaRPr>
          </a:p>
        </p:txBody>
      </p:sp>
      <p:sp>
        <p:nvSpPr>
          <p:cNvPr id="55" name="Text Box 54"/>
          <p:cNvSpPr txBox="1"/>
          <p:nvPr/>
        </p:nvSpPr>
        <p:spPr>
          <a:xfrm>
            <a:off x="5484495" y="817880"/>
            <a:ext cx="398780" cy="368300"/>
          </a:xfrm>
          <a:prstGeom prst="rect">
            <a:avLst/>
          </a:prstGeom>
          <a:noFill/>
        </p:spPr>
        <p:txBody>
          <a:bodyPr wrap="square" rtlCol="0">
            <a:spAutoFit/>
          </a:bodyPr>
          <a:p>
            <a:r>
              <a:rPr lang="pt-PT" altLang="en-US" b="1">
                <a:solidFill>
                  <a:srgbClr val="D34BD9"/>
                </a:solidFill>
              </a:rPr>
              <a:t>3</a:t>
            </a:r>
            <a:endParaRPr lang="pt-PT" altLang="en-US" b="1">
              <a:solidFill>
                <a:srgbClr val="D34BD9"/>
              </a:solidFill>
            </a:endParaRPr>
          </a:p>
        </p:txBody>
      </p:sp>
      <p:sp>
        <p:nvSpPr>
          <p:cNvPr id="59" name="Text Box 58"/>
          <p:cNvSpPr txBox="1"/>
          <p:nvPr/>
        </p:nvSpPr>
        <p:spPr>
          <a:xfrm>
            <a:off x="8237220" y="774700"/>
            <a:ext cx="398780" cy="368300"/>
          </a:xfrm>
          <a:prstGeom prst="rect">
            <a:avLst/>
          </a:prstGeom>
          <a:noFill/>
        </p:spPr>
        <p:txBody>
          <a:bodyPr wrap="square" rtlCol="0">
            <a:spAutoFit/>
          </a:bodyPr>
          <a:p>
            <a:r>
              <a:rPr lang="pt-PT" altLang="en-US" b="1">
                <a:solidFill>
                  <a:srgbClr val="D34BD9"/>
                </a:solidFill>
              </a:rPr>
              <a:t>4</a:t>
            </a:r>
            <a:endParaRPr lang="pt-PT" altLang="en-US" b="1">
              <a:solidFill>
                <a:srgbClr val="D34BD9"/>
              </a:solidFill>
            </a:endParaRPr>
          </a:p>
        </p:txBody>
      </p:sp>
      <p:sp>
        <p:nvSpPr>
          <p:cNvPr id="60" name="Text Box 59"/>
          <p:cNvSpPr txBox="1"/>
          <p:nvPr/>
        </p:nvSpPr>
        <p:spPr>
          <a:xfrm>
            <a:off x="307340" y="2721610"/>
            <a:ext cx="398780" cy="368300"/>
          </a:xfrm>
          <a:prstGeom prst="rect">
            <a:avLst/>
          </a:prstGeom>
          <a:noFill/>
        </p:spPr>
        <p:txBody>
          <a:bodyPr wrap="square" rtlCol="0">
            <a:spAutoFit/>
          </a:bodyPr>
          <a:p>
            <a:r>
              <a:rPr lang="pt-PT" altLang="en-US" b="1">
                <a:solidFill>
                  <a:srgbClr val="D34BD9"/>
                </a:solidFill>
              </a:rPr>
              <a:t>5</a:t>
            </a:r>
            <a:endParaRPr lang="pt-PT" altLang="en-US" b="1">
              <a:solidFill>
                <a:srgbClr val="D34BD9"/>
              </a:solidFill>
            </a:endParaRPr>
          </a:p>
        </p:txBody>
      </p:sp>
      <p:sp>
        <p:nvSpPr>
          <p:cNvPr id="61" name="Text Box 60"/>
          <p:cNvSpPr txBox="1"/>
          <p:nvPr/>
        </p:nvSpPr>
        <p:spPr>
          <a:xfrm>
            <a:off x="5089525" y="2872105"/>
            <a:ext cx="398780" cy="368300"/>
          </a:xfrm>
          <a:prstGeom prst="rect">
            <a:avLst/>
          </a:prstGeom>
          <a:noFill/>
        </p:spPr>
        <p:txBody>
          <a:bodyPr wrap="square" rtlCol="0">
            <a:spAutoFit/>
          </a:bodyPr>
          <a:p>
            <a:r>
              <a:rPr lang="pt-PT" altLang="en-US" b="1">
                <a:solidFill>
                  <a:srgbClr val="D34BD9"/>
                </a:solidFill>
              </a:rPr>
              <a:t>6</a:t>
            </a:r>
            <a:endParaRPr lang="pt-PT" altLang="en-US" b="1">
              <a:solidFill>
                <a:srgbClr val="D34BD9"/>
              </a:solidFill>
            </a:endParaRPr>
          </a:p>
        </p:txBody>
      </p:sp>
      <p:sp>
        <p:nvSpPr>
          <p:cNvPr id="62" name="Text Box 61"/>
          <p:cNvSpPr txBox="1"/>
          <p:nvPr/>
        </p:nvSpPr>
        <p:spPr>
          <a:xfrm>
            <a:off x="8237220" y="2896870"/>
            <a:ext cx="398780" cy="368300"/>
          </a:xfrm>
          <a:prstGeom prst="rect">
            <a:avLst/>
          </a:prstGeom>
          <a:noFill/>
        </p:spPr>
        <p:txBody>
          <a:bodyPr wrap="square" rtlCol="0">
            <a:spAutoFit/>
          </a:bodyPr>
          <a:p>
            <a:r>
              <a:rPr lang="pt-PT" altLang="en-US" b="1">
                <a:solidFill>
                  <a:srgbClr val="D34BD9"/>
                </a:solidFill>
              </a:rPr>
              <a:t>7</a:t>
            </a:r>
            <a:endParaRPr lang="pt-PT" altLang="en-US" b="1">
              <a:solidFill>
                <a:srgbClr val="D34BD9"/>
              </a:solidFill>
            </a:endParaRPr>
          </a:p>
        </p:txBody>
      </p:sp>
      <p:sp>
        <p:nvSpPr>
          <p:cNvPr id="63" name="Text Box 62"/>
          <p:cNvSpPr txBox="1"/>
          <p:nvPr/>
        </p:nvSpPr>
        <p:spPr>
          <a:xfrm>
            <a:off x="309245" y="4661535"/>
            <a:ext cx="398780" cy="368300"/>
          </a:xfrm>
          <a:prstGeom prst="rect">
            <a:avLst/>
          </a:prstGeom>
          <a:noFill/>
        </p:spPr>
        <p:txBody>
          <a:bodyPr wrap="square" rtlCol="0">
            <a:spAutoFit/>
          </a:bodyPr>
          <a:p>
            <a:r>
              <a:rPr lang="pt-PT" altLang="en-US" b="1">
                <a:solidFill>
                  <a:srgbClr val="D34BD9"/>
                </a:solidFill>
              </a:rPr>
              <a:t>8</a:t>
            </a:r>
            <a:endParaRPr lang="pt-PT" altLang="en-US" b="1">
              <a:solidFill>
                <a:srgbClr val="D34BD9"/>
              </a:solidFill>
            </a:endParaRPr>
          </a:p>
        </p:txBody>
      </p:sp>
      <p:sp>
        <p:nvSpPr>
          <p:cNvPr id="64" name="Text Box 63"/>
          <p:cNvSpPr txBox="1"/>
          <p:nvPr/>
        </p:nvSpPr>
        <p:spPr>
          <a:xfrm>
            <a:off x="5106670" y="4815205"/>
            <a:ext cx="398780" cy="368300"/>
          </a:xfrm>
          <a:prstGeom prst="rect">
            <a:avLst/>
          </a:prstGeom>
          <a:noFill/>
        </p:spPr>
        <p:txBody>
          <a:bodyPr wrap="square" rtlCol="0">
            <a:spAutoFit/>
          </a:bodyPr>
          <a:p>
            <a:r>
              <a:rPr lang="pt-PT" altLang="en-US" b="1">
                <a:solidFill>
                  <a:srgbClr val="D34BD9"/>
                </a:solidFill>
              </a:rPr>
              <a:t>9</a:t>
            </a:r>
            <a:endParaRPr lang="pt-PT" altLang="en-US" b="1">
              <a:solidFill>
                <a:srgbClr val="D34BD9"/>
              </a:solidFill>
            </a:endParaRPr>
          </a:p>
        </p:txBody>
      </p:sp>
      <p:sp>
        <p:nvSpPr>
          <p:cNvPr id="65" name="Text Box 64"/>
          <p:cNvSpPr txBox="1"/>
          <p:nvPr/>
        </p:nvSpPr>
        <p:spPr>
          <a:xfrm>
            <a:off x="8168640" y="4817110"/>
            <a:ext cx="523875" cy="368300"/>
          </a:xfrm>
          <a:prstGeom prst="rect">
            <a:avLst/>
          </a:prstGeom>
          <a:noFill/>
        </p:spPr>
        <p:txBody>
          <a:bodyPr wrap="square" rtlCol="0">
            <a:spAutoFit/>
          </a:bodyPr>
          <a:p>
            <a:r>
              <a:rPr lang="pt-PT" altLang="en-US" b="1">
                <a:solidFill>
                  <a:srgbClr val="D34BD9"/>
                </a:solidFill>
              </a:rPr>
              <a:t>10</a:t>
            </a:r>
            <a:endParaRPr lang="pt-PT" altLang="en-US" b="1">
              <a:solidFill>
                <a:srgbClr val="D34BD9"/>
              </a:solidFill>
            </a:endParaRPr>
          </a:p>
        </p:txBody>
      </p:sp>
      <p:pic>
        <p:nvPicPr>
          <p:cNvPr id="6" name="Picture 5"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80160" y="1033145"/>
            <a:ext cx="375285" cy="375285"/>
          </a:xfrm>
          <a:prstGeom prst="rect">
            <a:avLst/>
          </a:prstGeom>
        </p:spPr>
      </p:pic>
      <p:pic>
        <p:nvPicPr>
          <p:cNvPr id="24" name="Picture 23"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06820" y="1143000"/>
            <a:ext cx="375285" cy="375285"/>
          </a:xfrm>
          <a:prstGeom prst="rect">
            <a:avLst/>
          </a:prstGeom>
        </p:spPr>
      </p:pic>
      <p:pic>
        <p:nvPicPr>
          <p:cNvPr id="30" name="Picture 29"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97775" y="1079500"/>
            <a:ext cx="375285" cy="375285"/>
          </a:xfrm>
          <a:prstGeom prst="rect">
            <a:avLst/>
          </a:prstGeom>
        </p:spPr>
      </p:pic>
      <p:pic>
        <p:nvPicPr>
          <p:cNvPr id="32" name="Picture 31"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058275" y="1169670"/>
            <a:ext cx="375285" cy="375285"/>
          </a:xfrm>
          <a:prstGeom prst="rect">
            <a:avLst/>
          </a:prstGeom>
        </p:spPr>
      </p:pic>
      <p:pic>
        <p:nvPicPr>
          <p:cNvPr id="33" name="Picture 32"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94620" y="1191895"/>
            <a:ext cx="375285" cy="375285"/>
          </a:xfrm>
          <a:prstGeom prst="rect">
            <a:avLst/>
          </a:prstGeom>
        </p:spPr>
      </p:pic>
      <p:pic>
        <p:nvPicPr>
          <p:cNvPr id="34" name="Picture 33"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50320" y="1191895"/>
            <a:ext cx="375285" cy="375285"/>
          </a:xfrm>
          <a:prstGeom prst="rect">
            <a:avLst/>
          </a:prstGeom>
        </p:spPr>
      </p:pic>
      <p:pic>
        <p:nvPicPr>
          <p:cNvPr id="37" name="Picture 36"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94620" y="3217545"/>
            <a:ext cx="375285" cy="375285"/>
          </a:xfrm>
          <a:prstGeom prst="rect">
            <a:avLst/>
          </a:prstGeom>
        </p:spPr>
      </p:pic>
      <p:pic>
        <p:nvPicPr>
          <p:cNvPr id="40" name="Picture 39"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30690" y="5139690"/>
            <a:ext cx="375285" cy="375285"/>
          </a:xfrm>
          <a:prstGeom prst="rect">
            <a:avLst/>
          </a:prstGeom>
        </p:spPr>
      </p:pic>
      <p:pic>
        <p:nvPicPr>
          <p:cNvPr id="42" name="Picture 41"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0450" y="2910205"/>
            <a:ext cx="375285" cy="375285"/>
          </a:xfrm>
          <a:prstGeom prst="rect">
            <a:avLst/>
          </a:prstGeom>
        </p:spPr>
      </p:pic>
      <p:pic>
        <p:nvPicPr>
          <p:cNvPr id="44" name="Picture 43"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80160" y="4970780"/>
            <a:ext cx="375285" cy="375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180975" y="1058545"/>
            <a:ext cx="10655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 Box 4"/>
          <p:cNvSpPr txBox="1"/>
          <p:nvPr/>
        </p:nvSpPr>
        <p:spPr>
          <a:xfrm>
            <a:off x="1538288" y="1012190"/>
            <a:ext cx="1076960" cy="275590"/>
          </a:xfrm>
          <a:prstGeom prst="rect">
            <a:avLst/>
          </a:prstGeom>
          <a:noFill/>
        </p:spPr>
        <p:txBody>
          <a:bodyPr wrap="none" rtlCol="0">
            <a:spAutoFit/>
          </a:bodyPr>
          <a:p>
            <a:pPr algn="ctr">
              <a:buClrTx/>
              <a:buSzTx/>
              <a:buFontTx/>
            </a:pP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mazon EFS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
        <p:nvSpPr>
          <p:cNvPr id="7" name="Text Box 6"/>
          <p:cNvSpPr txBox="1"/>
          <p:nvPr/>
        </p:nvSpPr>
        <p:spPr>
          <a:xfrm>
            <a:off x="368935" y="6351270"/>
            <a:ext cx="4857750" cy="229870"/>
          </a:xfrm>
          <a:prstGeom prst="rect">
            <a:avLst/>
          </a:prstGeom>
          <a:noFill/>
        </p:spPr>
        <p:txBody>
          <a:bodyPr wrap="none" rtlCol="0">
            <a:spAutoFit/>
          </a:bodyPr>
          <a:p>
            <a:pPr algn="l"/>
            <a:r>
              <a:rPr lang="pt-PT" altLang="en-US" sz="900" b="1">
                <a:solidFill>
                  <a:schemeClr val="bg1"/>
                </a:solidFill>
              </a:rPr>
              <a:t>Figure: 1 - describe using CLI Commands handling Objects in S3 service.</a:t>
            </a:r>
            <a:endParaRPr lang="pt-PT" altLang="en-US" sz="900" b="1">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09245" y="3270885"/>
            <a:ext cx="3956685"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p:nvPr/>
        </p:nvSpPr>
        <p:spPr>
          <a:xfrm>
            <a:off x="151130" y="1292860"/>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104456" name="TextBox 9"/>
          <p:cNvSpPr txBox="1">
            <a:spLocks noChangeArrowheads="1"/>
          </p:cNvSpPr>
          <p:nvPr/>
        </p:nvSpPr>
        <p:spPr bwMode="auto">
          <a:xfrm>
            <a:off x="1615440" y="129413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rPr>
              <a:t>Aurora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3069590" y="131445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sym typeface="+mn-ea"/>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a:t>
            </a:r>
            <a:endParaRPr sz="1600">
              <a:solidFill>
                <a:schemeClr val="bg1"/>
              </a:solidFill>
            </a:endParaRPr>
          </a:p>
          <a:p>
            <a:pPr indent="0" algn="l">
              <a:buFont typeface="Arial" panose="02080604020202020204" pitchFamily="34" charset="0"/>
              <a:buNone/>
            </a:pPr>
            <a:r>
              <a:rPr sz="1600">
                <a:solidFill>
                  <a:schemeClr val="bg1"/>
                </a:solidFill>
              </a:rPr>
              <a:t>DynamoDB supports two</a:t>
            </a:r>
            <a:r>
              <a:rPr lang="pt-PT" sz="1600">
                <a:solidFill>
                  <a:schemeClr val="bg1"/>
                </a:solidFill>
              </a:rPr>
              <a:t> </a:t>
            </a: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b="1">
                <a:solidFill>
                  <a:schemeClr val="bg1"/>
                </a:solidFill>
              </a:rPr>
              <a:t>    </a:t>
            </a:r>
            <a:r>
              <a:rPr sz="1600" b="1">
                <a:solidFill>
                  <a:schemeClr val="bg1"/>
                </a:solidFill>
              </a:rPr>
              <a:t>Partition key</a:t>
            </a:r>
            <a:endParaRPr sz="1600">
              <a:solidFill>
                <a:schemeClr val="bg1"/>
              </a:solidFill>
            </a:endParaRPr>
          </a:p>
          <a:p>
            <a:pPr indent="0" algn="l">
              <a:buFont typeface="Arial" panose="02080604020202020204" pitchFamily="34" charset="0"/>
              <a:buNone/>
            </a:pPr>
            <a:r>
              <a:rPr lang="pt-PT" sz="1600" b="1">
                <a:solidFill>
                  <a:schemeClr val="bg1"/>
                </a:solidFill>
              </a:rPr>
              <a:t>    </a:t>
            </a:r>
            <a:r>
              <a:rPr sz="1600" b="1">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2764155"/>
          </a:xfrm>
          <a:prstGeom prst="rect">
            <a:avLst/>
          </a:prstGeom>
        </p:spPr>
      </p:pic>
      <p:pic>
        <p:nvPicPr>
          <p:cNvPr id="8" name="Picture 7"/>
          <p:cNvPicPr>
            <a:picLocks noChangeAspect="1"/>
          </p:cNvPicPr>
          <p:nvPr/>
        </p:nvPicPr>
        <p:blipFill>
          <a:blip r:embed="rId3"/>
          <a:stretch>
            <a:fillRect/>
          </a:stretch>
        </p:blipFill>
        <p:spPr>
          <a:xfrm>
            <a:off x="6798945" y="3839210"/>
            <a:ext cx="5073650" cy="2286000"/>
          </a:xfrm>
          <a:prstGeom prst="rect">
            <a:avLst/>
          </a:prstGeom>
        </p:spPr>
      </p:pic>
      <p:sp>
        <p:nvSpPr>
          <p:cNvPr id="4" name="Text Box 3"/>
          <p:cNvSpPr txBox="1"/>
          <p:nvPr/>
        </p:nvSpPr>
        <p:spPr>
          <a:xfrm>
            <a:off x="6757035" y="3494405"/>
            <a:ext cx="3526790" cy="229870"/>
          </a:xfrm>
          <a:prstGeom prst="rect">
            <a:avLst/>
          </a:prstGeom>
          <a:noFill/>
        </p:spPr>
        <p:txBody>
          <a:bodyPr wrap="none" rtlCol="0" anchor="t">
            <a:spAutoFit/>
          </a:bodyPr>
          <a:p>
            <a:r>
              <a:rPr lang="pt-PT" altLang="en-US" sz="900" b="1">
                <a:solidFill>
                  <a:schemeClr val="bg1"/>
                </a:solidFill>
                <a:sym typeface="+mn-ea"/>
              </a:rPr>
              <a:t>Figure: 1 - Partition Key and Sort Key (Primary key)</a:t>
            </a:r>
            <a:endParaRPr lang="en-US" sz="900"/>
          </a:p>
        </p:txBody>
      </p:sp>
      <p:sp>
        <p:nvSpPr>
          <p:cNvPr id="9" name="Text Box 8"/>
          <p:cNvSpPr txBox="1"/>
          <p:nvPr/>
        </p:nvSpPr>
        <p:spPr>
          <a:xfrm>
            <a:off x="6751955" y="6059805"/>
            <a:ext cx="3335655" cy="229870"/>
          </a:xfrm>
          <a:prstGeom prst="rect">
            <a:avLst/>
          </a:prstGeom>
          <a:noFill/>
        </p:spPr>
        <p:txBody>
          <a:bodyPr wrap="none" rtlCol="0" anchor="t">
            <a:spAutoFit/>
          </a:bodyPr>
          <a:p>
            <a:r>
              <a:rPr lang="pt-PT" altLang="en-US" sz="900" b="1">
                <a:solidFill>
                  <a:schemeClr val="bg1"/>
                </a:solidFill>
                <a:sym typeface="+mn-ea"/>
              </a:rPr>
              <a:t>Figure: 2 - Details table (Partition Key, Sort Key)</a:t>
            </a:r>
            <a:endParaRPr lang="en-US"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95475" y="-34290"/>
            <a:ext cx="10306050" cy="6791960"/>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229298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Artificial intelligence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Use Case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Requirement </a:t>
            </a:r>
            <a:r>
              <a:rPr lang="pt-PT" altLang="en-US" sz="1400">
                <a:solidFill>
                  <a:schemeClr val="bg1"/>
                </a:solidFill>
                <a:latin typeface="Swiss921 BT" panose="020B0806030502050204" charset="0"/>
                <a:cs typeface="Swiss921 BT" panose="020B0806030502050204" charset="0"/>
                <a:sym typeface="+mn-ea"/>
              </a:rPr>
              <a:t>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Introduction About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Next Steps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0690" y="6362065"/>
            <a:ext cx="4543425" cy="229870"/>
          </a:xfrm>
          <a:prstGeom prst="rect">
            <a:avLst/>
          </a:prstGeom>
          <a:noFill/>
        </p:spPr>
        <p:txBody>
          <a:bodyPr wrap="none" rtlCol="0" anchor="t">
            <a:spAutoFit/>
          </a:bodyPr>
          <a:p>
            <a:r>
              <a:rPr lang="pt-PT" altLang="en-US" sz="900" b="1">
                <a:solidFill>
                  <a:schemeClr val="bg1"/>
                </a:solidFill>
                <a:sym typeface="+mn-ea"/>
              </a:rPr>
              <a:t>Figure: 1 - Function Lambda (using Python 3.10), CRUD DynamoDB </a:t>
            </a:r>
            <a:endParaRPr lang="en-US" sz="900"/>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1618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2" name="Text Box 1"/>
          <p:cNvSpPr txBox="1"/>
          <p:nvPr/>
        </p:nvSpPr>
        <p:spPr>
          <a:xfrm>
            <a:off x="389255" y="6107430"/>
            <a:ext cx="2997200" cy="229870"/>
          </a:xfrm>
          <a:prstGeom prst="rect">
            <a:avLst/>
          </a:prstGeom>
          <a:noFill/>
        </p:spPr>
        <p:txBody>
          <a:bodyPr wrap="none" rtlCol="0">
            <a:spAutoFit/>
          </a:bodyPr>
          <a:p>
            <a:pPr algn="l"/>
            <a:r>
              <a:rPr lang="pt-PT" altLang="en-US" sz="900" b="1">
                <a:solidFill>
                  <a:schemeClr val="bg1"/>
                </a:solidFill>
              </a:rPr>
              <a:t>Figure: 1 - create table AWS CLI Commands</a:t>
            </a:r>
            <a:endParaRPr lang="pt-PT" altLang="en-US" sz="900" b="1">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0690" y="1085215"/>
            <a:ext cx="10304780" cy="4618990"/>
          </a:xfrm>
          <a:prstGeom prst="rect">
            <a:avLst/>
          </a:prstGeom>
        </p:spPr>
      </p:pic>
      <p:sp>
        <p:nvSpPr>
          <p:cNvPr id="9" name="Rectangles 8"/>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a:t>
            </a:r>
            <a:r>
              <a:rPr lang="pt-PT" altLang="en-US" sz="2000" b="1">
                <a:solidFill>
                  <a:schemeClr val="bg1"/>
                </a:solidFill>
                <a:sym typeface="+mn-ea"/>
              </a:rPr>
              <a:t> CLI Commands</a:t>
            </a:r>
            <a:endParaRPr lang="pt-PT" altLang="en-US" sz="2000" b="1">
              <a:solidFill>
                <a:schemeClr val="bg1"/>
              </a:solidFill>
              <a:sym typeface="+mn-ea"/>
            </a:endParaRPr>
          </a:p>
        </p:txBody>
      </p:sp>
      <p:sp>
        <p:nvSpPr>
          <p:cNvPr id="11" name="Rectangles 10"/>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Text Box 11"/>
          <p:cNvSpPr txBox="1"/>
          <p:nvPr/>
        </p:nvSpPr>
        <p:spPr>
          <a:xfrm>
            <a:off x="5707380" y="6409690"/>
            <a:ext cx="6146165" cy="275590"/>
          </a:xfrm>
          <a:prstGeom prst="rect">
            <a:avLst/>
          </a:prstGeom>
          <a:noFill/>
        </p:spPr>
        <p:txBody>
          <a:bodyPr wrap="square" rtlCol="0" anchor="t">
            <a:spAutoFit/>
          </a:bodyPr>
          <a:p>
            <a:r>
              <a:rPr lang="en-US" sz="1200">
                <a:solidFill>
                  <a:schemeClr val="bg1"/>
                </a:solidFill>
              </a:rPr>
              <a:t>https://github.com/weder96/joinCommunity2023/tree/main/learning/10_ApiGateway</a:t>
            </a:r>
            <a:endParaRPr lang="en-US" sz="1200">
              <a:solidFill>
                <a:schemeClr val="bg1"/>
              </a:solidFill>
            </a:endParaRPr>
          </a:p>
        </p:txBody>
      </p:sp>
      <p:sp>
        <p:nvSpPr>
          <p:cNvPr id="14" name="Rectangles 13"/>
          <p:cNvSpPr/>
          <p:nvPr/>
        </p:nvSpPr>
        <p:spPr>
          <a:xfrm>
            <a:off x="4048125" y="1493520"/>
            <a:ext cx="6001385" cy="41363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Graphic 17"/>
          <p:cNvPicPr>
            <a:picLocks noChangeAspect="1" noChangeArrowheads="1"/>
          </p:cNvPicPr>
          <p:nvPr/>
        </p:nvPicPr>
        <p:blipFill>
          <a:blip r:embed="rId2"/>
          <a:srcRect/>
          <a:stretch>
            <a:fillRect/>
          </a:stretch>
        </p:blipFill>
        <p:spPr bwMode="auto">
          <a:xfrm>
            <a:off x="10822936" y="43986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p:nvPr/>
        </p:nvSpPr>
        <p:spPr>
          <a:xfrm>
            <a:off x="10444480" y="521843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sp>
        <p:nvSpPr>
          <p:cNvPr id="17" name="Rectangles 16"/>
          <p:cNvSpPr/>
          <p:nvPr/>
        </p:nvSpPr>
        <p:spPr>
          <a:xfrm>
            <a:off x="626745" y="4453890"/>
            <a:ext cx="1710690" cy="11887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p:cNvPicPr>
            <a:picLocks noChangeAspect="1"/>
          </p:cNvPicPr>
          <p:nvPr/>
        </p:nvPicPr>
        <p:blipFill>
          <a:blip r:embed="rId3"/>
          <a:stretch>
            <a:fillRect/>
          </a:stretch>
        </p:blipFill>
        <p:spPr>
          <a:xfrm>
            <a:off x="9838690" y="509905"/>
            <a:ext cx="1938020" cy="1938020"/>
          </a:xfrm>
          <a:prstGeom prst="rect">
            <a:avLst/>
          </a:prstGeom>
        </p:spPr>
      </p:pic>
      <p:sp>
        <p:nvSpPr>
          <p:cNvPr id="2" name="Text Box 1"/>
          <p:cNvSpPr txBox="1"/>
          <p:nvPr/>
        </p:nvSpPr>
        <p:spPr>
          <a:xfrm>
            <a:off x="358775" y="5711190"/>
            <a:ext cx="7521575" cy="229870"/>
          </a:xfrm>
          <a:prstGeom prst="rect">
            <a:avLst/>
          </a:prstGeom>
          <a:noFill/>
        </p:spPr>
        <p:txBody>
          <a:bodyPr wrap="none" rtlCol="0">
            <a:spAutoFit/>
          </a:bodyPr>
          <a:p>
            <a:pPr algn="l"/>
            <a:r>
              <a:rPr lang="pt-PT" altLang="en-US" sz="900" b="1">
                <a:solidFill>
                  <a:schemeClr val="bg1"/>
                </a:solidFill>
              </a:rPr>
              <a:t>Figure: 1 - create API Gateway AWS CLI Commands (Role, Lambda, Resources, Permissions, putMethodResponse)</a:t>
            </a:r>
            <a:endParaRPr lang="pt-PT" altLang="en-US" sz="900" b="1">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34334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43180" y="2350770"/>
            <a:ext cx="31648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
        <p:nvSpPr>
          <p:cNvPr id="7" name="Text Box 6"/>
          <p:cNvSpPr txBox="1"/>
          <p:nvPr/>
        </p:nvSpPr>
        <p:spPr>
          <a:xfrm>
            <a:off x="409575" y="6132195"/>
            <a:ext cx="5566410" cy="229870"/>
          </a:xfrm>
          <a:prstGeom prst="rect">
            <a:avLst/>
          </a:prstGeom>
          <a:noFill/>
        </p:spPr>
        <p:txBody>
          <a:bodyPr wrap="none" rtlCol="0">
            <a:spAutoFit/>
          </a:bodyPr>
          <a:p>
            <a:pPr algn="l"/>
            <a:r>
              <a:rPr lang="pt-PT" altLang="en-US" sz="900" b="1">
                <a:solidFill>
                  <a:schemeClr val="bg1"/>
                </a:solidFill>
              </a:rPr>
              <a:t>Figure: 1 - create SNS AWS CLI Commands (Lambda, topic , subscribe , permission)</a:t>
            </a:r>
            <a:endParaRPr lang="pt-PT" altLang="en-US" sz="900" b="1">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1844675"/>
            <a:ext cx="4071620"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Artificial intelligence</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313055" y="5163185"/>
            <a:ext cx="3918585" cy="645160"/>
          </a:xfrm>
          <a:prstGeom prst="rect">
            <a:avLst/>
          </a:prstGeom>
          <a:noFill/>
        </p:spPr>
        <p:txBody>
          <a:bodyPr wrap="square" rtlCol="0" anchor="t">
            <a:spAutoFit/>
          </a:bodyPr>
          <a:p>
            <a:pPr algn="ctr"/>
            <a:r>
              <a:rPr>
                <a:solidFill>
                  <a:schemeClr val="bg1"/>
                </a:solidFill>
              </a:rPr>
              <a:t>Create a study routine focused on learning Serverless AWS?</a:t>
            </a:r>
            <a:endParaRPr>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12115" y="69215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
        <p:nvSpPr>
          <p:cNvPr id="2" name="Text Box 1"/>
          <p:cNvSpPr txBox="1"/>
          <p:nvPr/>
        </p:nvSpPr>
        <p:spPr>
          <a:xfrm>
            <a:off x="348615" y="6000115"/>
            <a:ext cx="6210935" cy="229870"/>
          </a:xfrm>
          <a:prstGeom prst="rect">
            <a:avLst/>
          </a:prstGeom>
          <a:noFill/>
        </p:spPr>
        <p:txBody>
          <a:bodyPr wrap="none" rtlCol="0">
            <a:spAutoFit/>
          </a:bodyPr>
          <a:p>
            <a:pPr algn="l"/>
            <a:r>
              <a:rPr lang="pt-PT" altLang="en-US" sz="900" b="1">
                <a:solidFill>
                  <a:schemeClr val="bg1"/>
                </a:solidFill>
              </a:rPr>
              <a:t>Figure: 1 - create SQS AWS CLI Commands (create, poll , send messages , permission, purge)</a:t>
            </a:r>
            <a:endParaRPr lang="pt-PT" altLang="en-US" sz="900" b="1">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40284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1" name="Rectangles 10"/>
          <p:cNvSpPr/>
          <p:nvPr/>
        </p:nvSpPr>
        <p:spPr>
          <a:xfrm>
            <a:off x="6753225" y="2596515"/>
            <a:ext cx="3855720" cy="1750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681470" y="4900930"/>
            <a:ext cx="3557905" cy="229870"/>
          </a:xfrm>
          <a:prstGeom prst="rect">
            <a:avLst/>
          </a:prstGeom>
          <a:noFill/>
        </p:spPr>
        <p:txBody>
          <a:bodyPr wrap="none" rtlCol="0">
            <a:spAutoFit/>
          </a:bodyPr>
          <a:p>
            <a:pPr algn="l"/>
            <a:r>
              <a:rPr lang="pt-PT" altLang="en-US" sz="900" b="1">
                <a:solidFill>
                  <a:schemeClr val="bg1"/>
                </a:solidFill>
              </a:rPr>
              <a:t>Figure: 1 - JSON event details is Custom(You define)</a:t>
            </a:r>
            <a:endParaRPr lang="pt-PT" altLang="en-US" sz="900" b="1">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46405" y="81597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14960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399415" y="6081395"/>
            <a:ext cx="6893560" cy="229870"/>
          </a:xfrm>
          <a:prstGeom prst="rect">
            <a:avLst/>
          </a:prstGeom>
          <a:noFill/>
        </p:spPr>
        <p:txBody>
          <a:bodyPr wrap="none" rtlCol="0">
            <a:spAutoFit/>
          </a:bodyPr>
          <a:p>
            <a:pPr algn="l"/>
            <a:r>
              <a:rPr lang="pt-PT" altLang="en-US" sz="900" b="1">
                <a:solidFill>
                  <a:schemeClr val="bg1"/>
                </a:solidFill>
              </a:rPr>
              <a:t>Figure: 1 - create EventBridge AWS CLI Commands (create, putTarget, putRule , permission, putEvents)</a:t>
            </a:r>
            <a:endParaRPr lang="pt-PT" altLang="en-US" sz="900" b="1">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51400"/>
            <a:ext cx="4530725" cy="309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3150870" cy="398780"/>
          </a:xfrm>
          <a:prstGeom prst="rect">
            <a:avLst/>
          </a:prstGeom>
          <a:noFill/>
        </p:spPr>
        <p:txBody>
          <a:bodyPr wrap="none" rtlCol="0">
            <a:spAutoFit/>
          </a:bodyPr>
          <a:p>
            <a:pPr algn="l"/>
            <a:r>
              <a:rPr lang="en-US" sz="1000" b="1">
                <a:solidFill>
                  <a:schemeClr val="bg1"/>
                </a:solidFill>
              </a:rPr>
              <a:t>Week 1-2: Fundamentals and AWS Basics</a:t>
            </a:r>
            <a:endParaRPr lang="en-US" sz="1000" b="1">
              <a:solidFill>
                <a:schemeClr val="bg1"/>
              </a:solidFill>
            </a:endParaRPr>
          </a:p>
          <a:p>
            <a:pPr algn="l"/>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1889760" cy="245110"/>
          </a:xfrm>
          <a:prstGeom prst="rect">
            <a:avLst/>
          </a:prstGeom>
          <a:noFill/>
        </p:spPr>
        <p:txBody>
          <a:bodyPr wrap="none" rtlCol="0">
            <a:spAutoFit/>
          </a:bodyPr>
          <a:p>
            <a:pPr algn="l"/>
            <a:r>
              <a:rPr lang="en-US" sz="1000" b="1">
                <a:solidFill>
                  <a:schemeClr val="bg1"/>
                </a:solidFill>
              </a:rPr>
              <a:t>Week 3-4: AWS Lambda</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2089150" cy="245110"/>
          </a:xfrm>
          <a:prstGeom prst="rect">
            <a:avLst/>
          </a:prstGeom>
          <a:noFill/>
        </p:spPr>
        <p:txBody>
          <a:bodyPr wrap="none" rtlCol="0">
            <a:spAutoFit/>
          </a:bodyPr>
          <a:p>
            <a:pPr algn="l"/>
            <a:r>
              <a:rPr lang="en-US" sz="1000" b="1">
                <a:solidFill>
                  <a:schemeClr val="bg1"/>
                </a:solidFill>
              </a:rPr>
              <a:t>Week 5: AWS API Gateway</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2257425" cy="245110"/>
          </a:xfrm>
          <a:prstGeom prst="rect">
            <a:avLst/>
          </a:prstGeom>
          <a:noFill/>
        </p:spPr>
        <p:txBody>
          <a:bodyPr wrap="none" rtlCol="0">
            <a:spAutoFit/>
          </a:bodyPr>
          <a:p>
            <a:pPr algn="l"/>
            <a:r>
              <a:rPr lang="en-US" sz="1000" b="1">
                <a:solidFill>
                  <a:schemeClr val="bg1"/>
                </a:solidFill>
              </a:rPr>
              <a:t>Week 6: AWS Step Functions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554730" cy="245110"/>
          </a:xfrm>
          <a:prstGeom prst="rect">
            <a:avLst/>
          </a:prstGeom>
          <a:noFill/>
        </p:spPr>
        <p:txBody>
          <a:bodyPr wrap="none" rtlCol="0">
            <a:spAutoFit/>
          </a:bodyPr>
          <a:p>
            <a:pPr algn="l"/>
            <a:r>
              <a:rPr lang="en-US" sz="1000" b="1">
                <a:solidFill>
                  <a:schemeClr val="bg1"/>
                </a:solidFill>
              </a:rPr>
              <a:t>Week 7-8: Serverless Application Development</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620770" cy="245110"/>
          </a:xfrm>
          <a:prstGeom prst="rect">
            <a:avLst/>
          </a:prstGeom>
          <a:noFill/>
        </p:spPr>
        <p:txBody>
          <a:bodyPr wrap="none" rtlCol="0">
            <a:spAutoFit/>
          </a:bodyPr>
          <a:p>
            <a:pPr algn="l"/>
            <a:r>
              <a:rPr lang="en-US" sz="1000" b="1">
                <a:solidFill>
                  <a:schemeClr val="bg1"/>
                </a:solidFill>
              </a:rPr>
              <a:t>Week 9-10: Advanced Topics and Best Practices</a:t>
            </a:r>
            <a:endParaRPr lang="en-US" sz="1000" b="1">
              <a:solidFill>
                <a:schemeClr val="bg1"/>
              </a:solidFill>
            </a:endParaRPr>
          </a:p>
        </p:txBody>
      </p:sp>
      <p:sp>
        <p:nvSpPr>
          <p:cNvPr id="31" name="Text Box 30"/>
          <p:cNvSpPr txBox="1"/>
          <p:nvPr/>
        </p:nvSpPr>
        <p:spPr>
          <a:xfrm>
            <a:off x="767080" y="4900295"/>
            <a:ext cx="3844925" cy="245110"/>
          </a:xfrm>
          <a:prstGeom prst="rect">
            <a:avLst/>
          </a:prstGeom>
          <a:noFill/>
        </p:spPr>
        <p:txBody>
          <a:bodyPr wrap="none" rtlCol="0">
            <a:spAutoFit/>
          </a:bodyPr>
          <a:p>
            <a:pPr algn="l"/>
            <a:r>
              <a:rPr lang="en-US" sz="1000" b="1">
                <a:solidFill>
                  <a:schemeClr val="bg1"/>
                </a:solidFill>
              </a:rPr>
              <a:t>Week 11-12: Real-world Projects and Certifications</a:t>
            </a:r>
            <a:endParaRPr lang="en-US" sz="1000" b="1">
              <a:solidFill>
                <a:schemeClr val="bg1"/>
              </a:solidFill>
            </a:endParaRPr>
          </a:p>
        </p:txBody>
      </p:sp>
      <p:sp>
        <p:nvSpPr>
          <p:cNvPr id="33" name="Text Box 32"/>
          <p:cNvSpPr txBox="1"/>
          <p:nvPr/>
        </p:nvSpPr>
        <p:spPr>
          <a:xfrm>
            <a:off x="6962140" y="4664075"/>
            <a:ext cx="4231640" cy="860425"/>
          </a:xfrm>
          <a:prstGeom prst="rect">
            <a:avLst/>
          </a:prstGeom>
          <a:noFill/>
        </p:spPr>
        <p:txBody>
          <a:bodyPr wrap="none" rtlCol="0">
            <a:spAutoFit/>
          </a:bodyPr>
          <a:p>
            <a:pPr algn="l"/>
            <a:r>
              <a:rPr lang="en-US" sz="1000" b="1">
                <a:solidFill>
                  <a:schemeClr val="bg1"/>
                </a:solidFill>
              </a:rPr>
              <a:t>Remember to adapt this study routine to your pace and </a:t>
            </a:r>
            <a:endParaRPr lang="en-US" sz="1000" b="1">
              <a:solidFill>
                <a:schemeClr val="bg1"/>
              </a:solidFill>
            </a:endParaRPr>
          </a:p>
          <a:p>
            <a:pPr algn="l"/>
            <a:r>
              <a:rPr lang="en-US" sz="1000" b="1">
                <a:solidFill>
                  <a:schemeClr val="bg1"/>
                </a:solidFill>
              </a:rPr>
              <a:t>background</a:t>
            </a:r>
            <a:r>
              <a:rPr lang="pt-PT" altLang="en-US" sz="1000" b="1">
                <a:solidFill>
                  <a:schemeClr val="bg1"/>
                </a:solidFill>
              </a:rPr>
              <a:t> </a:t>
            </a:r>
            <a:r>
              <a:rPr lang="en-US" sz="1000" b="1">
                <a:solidFill>
                  <a:schemeClr val="bg1"/>
                </a:solidFill>
              </a:rPr>
              <a:t>knowledge.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Regular practice and hands-on experience are key to </a:t>
            </a:r>
            <a:endParaRPr lang="en-US" sz="1000" b="1">
              <a:solidFill>
                <a:schemeClr val="bg1"/>
              </a:solidFill>
            </a:endParaRPr>
          </a:p>
          <a:p>
            <a:pPr algn="l"/>
            <a:r>
              <a:rPr lang="en-US" sz="1000" b="1">
                <a:solidFill>
                  <a:schemeClr val="bg1"/>
                </a:solidFill>
              </a:rPr>
              <a:t>becoming proficient in Serverless AWS.</a:t>
            </a:r>
            <a:endParaRPr lang="en-US" sz="1000" b="1">
              <a:solidFill>
                <a:schemeClr val="bg1"/>
              </a:solidFill>
            </a:endParaRPr>
          </a:p>
        </p:txBody>
      </p:sp>
      <p:sp>
        <p:nvSpPr>
          <p:cNvPr id="36" name="Round Single Corner Rectangle 35"/>
          <p:cNvSpPr/>
          <p:nvPr/>
        </p:nvSpPr>
        <p:spPr>
          <a:xfrm>
            <a:off x="6861175" y="70485"/>
            <a:ext cx="524065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6923405" y="109855"/>
            <a:ext cx="4419600" cy="1476375"/>
          </a:xfrm>
          <a:prstGeom prst="rect">
            <a:avLst/>
          </a:prstGeom>
          <a:noFill/>
        </p:spPr>
        <p:txBody>
          <a:bodyPr wrap="none" rtlCol="0">
            <a:spAutoFit/>
          </a:bodyPr>
          <a:p>
            <a:pPr algn="just"/>
            <a:r>
              <a:rPr lang="pt-PT" altLang="en-US" sz="1000" b="1">
                <a:solidFill>
                  <a:schemeClr val="bg1"/>
                </a:solidFill>
              </a:rPr>
              <a:t>O</a:t>
            </a:r>
            <a:r>
              <a:rPr lang="en-US" sz="1000" b="1">
                <a:solidFill>
                  <a:schemeClr val="bg1"/>
                </a:solidFill>
              </a:rPr>
              <a:t>ngoing</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Join AWS forums and communities.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Follow AWS blogs and attend webinars.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Keep experimenting with new AWS services and features.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Stay updated with AWS documentation and best practices.</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9488170" y="870585"/>
            <a:ext cx="1993900" cy="2019300"/>
          </a:xfrm>
          <a:prstGeom prst="rect">
            <a:avLst/>
          </a:prstGeom>
        </p:spPr>
      </p:pic>
      <p:pic>
        <p:nvPicPr>
          <p:cNvPr id="15" name="Picture 14"/>
          <p:cNvPicPr>
            <a:picLocks noChangeAspect="1"/>
          </p:cNvPicPr>
          <p:nvPr/>
        </p:nvPicPr>
        <p:blipFill>
          <a:blip r:embed="rId2"/>
          <a:stretch>
            <a:fillRect/>
          </a:stretch>
        </p:blipFill>
        <p:spPr>
          <a:xfrm>
            <a:off x="450215" y="870585"/>
            <a:ext cx="7995285" cy="5120005"/>
          </a:xfrm>
          <a:prstGeom prst="rect">
            <a:avLst/>
          </a:prstGeom>
        </p:spPr>
      </p:pic>
      <p:sp>
        <p:nvSpPr>
          <p:cNvPr id="16" name="Rectangles 15"/>
          <p:cNvSpPr/>
          <p:nvPr/>
        </p:nvSpPr>
        <p:spPr>
          <a:xfrm>
            <a:off x="399224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37959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399415" y="6061075"/>
            <a:ext cx="5006340" cy="229870"/>
          </a:xfrm>
          <a:prstGeom prst="rect">
            <a:avLst/>
          </a:prstGeom>
          <a:noFill/>
        </p:spPr>
        <p:txBody>
          <a:bodyPr wrap="none" rtlCol="0">
            <a:spAutoFit/>
          </a:bodyPr>
          <a:p>
            <a:pPr algn="l"/>
            <a:r>
              <a:rPr lang="pt-PT" altLang="en-US" sz="900" b="1">
                <a:solidFill>
                  <a:schemeClr val="bg1"/>
                </a:solidFill>
              </a:rPr>
              <a:t>Figure: 1 - StepFunctions Studio(create, view, execute the s</a:t>
            </a:r>
            <a:r>
              <a:rPr lang="pt-PT" altLang="en-US" sz="900" b="1">
                <a:solidFill>
                  <a:schemeClr val="bg1"/>
                </a:solidFill>
                <a:sym typeface="+mn-ea"/>
              </a:rPr>
              <a:t>tate Machine </a:t>
            </a:r>
            <a:r>
              <a:rPr lang="pt-PT" altLang="en-US" sz="900" b="1">
                <a:solidFill>
                  <a:schemeClr val="bg1"/>
                </a:solidFill>
              </a:rPr>
              <a:t>)</a:t>
            </a:r>
            <a:endParaRPr lang="pt-PT" altLang="en-US" sz="900" b="1">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
        <p:nvSpPr>
          <p:cNvPr id="7" name="Text Box 6"/>
          <p:cNvSpPr txBox="1"/>
          <p:nvPr/>
        </p:nvSpPr>
        <p:spPr>
          <a:xfrm>
            <a:off x="399415" y="5390515"/>
            <a:ext cx="6901180" cy="229870"/>
          </a:xfrm>
          <a:prstGeom prst="rect">
            <a:avLst/>
          </a:prstGeom>
          <a:noFill/>
        </p:spPr>
        <p:txBody>
          <a:bodyPr wrap="none" rtlCol="0">
            <a:spAutoFit/>
          </a:bodyPr>
          <a:p>
            <a:pPr algn="l"/>
            <a:r>
              <a:rPr lang="pt-PT" altLang="en-US" sz="900" b="1">
                <a:solidFill>
                  <a:schemeClr val="bg1"/>
                </a:solidFill>
              </a:rPr>
              <a:t>Figure: 1 - StepFunctions CLI Commands(create, update, execute the s</a:t>
            </a:r>
            <a:r>
              <a:rPr lang="pt-PT" altLang="en-US" sz="900" b="1">
                <a:solidFill>
                  <a:schemeClr val="bg1"/>
                </a:solidFill>
                <a:sym typeface="+mn-ea"/>
              </a:rPr>
              <a:t>tate Machine</a:t>
            </a:r>
            <a:r>
              <a:rPr lang="pt-PT" altLang="en-US" sz="900" b="1">
                <a:solidFill>
                  <a:schemeClr val="bg1"/>
                </a:solidFill>
              </a:rPr>
              <a:t>) and create lambda</a:t>
            </a:r>
            <a:endParaRPr lang="pt-PT" altLang="en-US" sz="900" b="1">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681990" y="2373630"/>
            <a:ext cx="7106920" cy="3540125"/>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
        <p:nvSpPr>
          <p:cNvPr id="9" name="Text Box 8"/>
          <p:cNvSpPr txBox="1"/>
          <p:nvPr/>
        </p:nvSpPr>
        <p:spPr>
          <a:xfrm>
            <a:off x="7400290" y="5571490"/>
            <a:ext cx="4265295" cy="368300"/>
          </a:xfrm>
          <a:prstGeom prst="rect">
            <a:avLst/>
          </a:prstGeom>
          <a:noFill/>
        </p:spPr>
        <p:txBody>
          <a:bodyPr wrap="none" rtlCol="0">
            <a:spAutoFit/>
          </a:bodyPr>
          <a:p>
            <a:pPr algn="l"/>
            <a:r>
              <a:rPr lang="pt-PT" altLang="en-US" sz="900" b="1">
                <a:solidFill>
                  <a:schemeClr val="bg1"/>
                </a:solidFill>
              </a:rPr>
              <a:t>Figure: 1 - Policy(JSON), set Permissions for execute lambda or</a:t>
            </a:r>
            <a:endParaRPr lang="pt-PT" altLang="en-US" sz="900" b="1">
              <a:solidFill>
                <a:schemeClr val="bg1"/>
              </a:solidFill>
            </a:endParaRPr>
          </a:p>
          <a:p>
            <a:pPr algn="l"/>
            <a:r>
              <a:rPr lang="pt-PT" altLang="en-US" sz="900" b="1">
                <a:solidFill>
                  <a:schemeClr val="bg1"/>
                </a:solidFill>
              </a:rPr>
              <a:t>lambda invoke AWS Services</a:t>
            </a:r>
            <a:endParaRPr lang="pt-PT" altLang="en-US" sz="900" b="1">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391160" y="1620520"/>
            <a:ext cx="4627880" cy="398780"/>
          </a:xfrm>
          <a:prstGeom prst="rect">
            <a:avLst/>
          </a:prstGeom>
          <a:noFill/>
        </p:spPr>
        <p:txBody>
          <a:bodyPr wrap="square" rtlCol="0">
            <a:spAutoFit/>
          </a:bodyPr>
          <a:p>
            <a:pPr algn="l"/>
            <a:r>
              <a:rPr sz="1000" b="1">
                <a:solidFill>
                  <a:schemeClr val="bg1"/>
                </a:solidFill>
              </a:rPr>
              <a:t>Week 3-4: AWS Cognito, AWS CloudWatch AWS CloudFormation</a:t>
            </a:r>
            <a:endParaRPr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02590" y="2363470"/>
            <a:ext cx="4602480" cy="398780"/>
          </a:xfrm>
          <a:prstGeom prst="rect">
            <a:avLst/>
          </a:prstGeom>
          <a:noFill/>
        </p:spPr>
        <p:txBody>
          <a:bodyPr wrap="square" rtlCol="0">
            <a:spAutoFit/>
          </a:bodyPr>
          <a:p>
            <a:pPr algn="l"/>
            <a:r>
              <a:rPr sz="1000" b="1">
                <a:solidFill>
                  <a:schemeClr val="bg1"/>
                </a:solidFill>
              </a:rPr>
              <a:t>Week 5-6: Advances in Serverless AWS Serverless AWS Use Cases Serverless Projects</a:t>
            </a:r>
            <a:endParaRPr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382270" y="3061335"/>
            <a:ext cx="5008245" cy="245110"/>
          </a:xfrm>
          <a:prstGeom prst="rect">
            <a:avLst/>
          </a:prstGeom>
          <a:noFill/>
        </p:spPr>
        <p:txBody>
          <a:bodyPr wrap="none" rtlCol="0">
            <a:spAutoFit/>
          </a:bodyPr>
          <a:p>
            <a:pPr algn="l"/>
            <a:r>
              <a:rPr sz="1000" b="1">
                <a:solidFill>
                  <a:schemeClr val="bg1"/>
                </a:solidFill>
              </a:rPr>
              <a:t>Personal Projects: Building Serverless AWS Applications Resources</a:t>
            </a:r>
            <a:endParaRPr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34340" y="4333240"/>
            <a:ext cx="2708275" cy="245110"/>
          </a:xfrm>
          <a:prstGeom prst="rect">
            <a:avLst/>
          </a:prstGeom>
          <a:noFill/>
        </p:spPr>
        <p:txBody>
          <a:bodyPr wrap="none" rtlCol="0">
            <a:spAutoFit/>
          </a:bodyPr>
          <a:p>
            <a:pPr algn="l"/>
            <a:r>
              <a:rPr sz="1000" b="1">
                <a:solidFill>
                  <a:schemeClr val="bg1"/>
                </a:solidFill>
              </a:rPr>
              <a:t>AWS Documentation AWS Tutorials</a:t>
            </a:r>
            <a:endParaRPr sz="1000" b="1">
              <a:solidFill>
                <a:schemeClr val="bg1"/>
              </a:solidFill>
            </a:endParaRPr>
          </a:p>
        </p:txBody>
      </p:sp>
      <p:sp>
        <p:nvSpPr>
          <p:cNvPr id="31" name="Text Box 30"/>
          <p:cNvSpPr txBox="1"/>
          <p:nvPr/>
        </p:nvSpPr>
        <p:spPr>
          <a:xfrm>
            <a:off x="452120" y="5102860"/>
            <a:ext cx="4280535" cy="1322070"/>
          </a:xfrm>
          <a:prstGeom prst="rect">
            <a:avLst/>
          </a:prstGeom>
          <a:noFill/>
        </p:spPr>
        <p:txBody>
          <a:bodyPr wrap="none" rtlCol="0">
            <a:spAutoFit/>
          </a:bodyPr>
          <a:p>
            <a:pPr algn="l"/>
            <a:r>
              <a:rPr lang="en-US" sz="1000" b="1">
                <a:solidFill>
                  <a:schemeClr val="bg1"/>
                </a:solidFill>
              </a:rPr>
              <a:t>This routine can be adapted according to needs and</a:t>
            </a:r>
            <a:endParaRPr lang="en-US" sz="1000" b="1">
              <a:solidFill>
                <a:schemeClr val="bg1"/>
              </a:solidFill>
            </a:endParaRPr>
          </a:p>
          <a:p>
            <a:pPr algn="l"/>
            <a:r>
              <a:rPr lang="en-US" sz="1000" b="1">
                <a:solidFill>
                  <a:schemeClr val="bg1"/>
                </a:solidFill>
              </a:rPr>
              <a:t>student goals.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For example, students with experience developing</a:t>
            </a:r>
            <a:endParaRPr lang="en-US" sz="1000" b="1">
              <a:solidFill>
                <a:schemeClr val="bg1"/>
              </a:solidFill>
            </a:endParaRPr>
          </a:p>
          <a:p>
            <a:pPr algn="l"/>
            <a:r>
              <a:rPr lang="en-US" sz="1000" b="1">
                <a:solidFill>
                  <a:schemeClr val="bg1"/>
                </a:solidFill>
              </a:rPr>
              <a:t>software can advance content more quickly.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Students with less experience can dedicate more time to</a:t>
            </a:r>
            <a:endParaRPr lang="en-US" sz="1000" b="1">
              <a:solidFill>
                <a:schemeClr val="bg1"/>
              </a:solidFill>
            </a:endParaRPr>
          </a:p>
          <a:p>
            <a:pPr algn="l"/>
            <a:r>
              <a:rPr lang="en-US" sz="1000" b="1">
                <a:solidFill>
                  <a:schemeClr val="bg1"/>
                </a:solidFill>
              </a:rPr>
              <a:t>study of basic concepts.</a:t>
            </a:r>
            <a:endParaRPr lang="en-US" sz="1000" b="1">
              <a:solidFill>
                <a:schemeClr val="bg1"/>
              </a:solidFill>
            </a:endParaRPr>
          </a:p>
        </p:txBody>
      </p:sp>
      <p:sp>
        <p:nvSpPr>
          <p:cNvPr id="3" name="Text Box 2"/>
          <p:cNvSpPr txBox="1"/>
          <p:nvPr/>
        </p:nvSpPr>
        <p:spPr>
          <a:xfrm>
            <a:off x="414020" y="959485"/>
            <a:ext cx="3201035" cy="245110"/>
          </a:xfrm>
          <a:prstGeom prst="rect">
            <a:avLst/>
          </a:prstGeom>
          <a:noFill/>
        </p:spPr>
        <p:txBody>
          <a:bodyPr wrap="none" rtlCol="0">
            <a:spAutoFit/>
          </a:bodyPr>
          <a:p>
            <a:pPr algn="l"/>
            <a:r>
              <a:rPr sz="1000" b="1">
                <a:solidFill>
                  <a:schemeClr val="bg1"/>
                </a:solidFill>
              </a:rPr>
              <a:t>Week 1-2: Introduction to Serverless AWS</a:t>
            </a:r>
            <a:endParaRPr sz="1000" b="1">
              <a:solidFill>
                <a:schemeClr val="bg1"/>
              </a:solidFill>
            </a:endParaRPr>
          </a:p>
        </p:txBody>
      </p:sp>
      <p:sp>
        <p:nvSpPr>
          <p:cNvPr id="4" name="Text Box 3"/>
          <p:cNvSpPr txBox="1"/>
          <p:nvPr/>
        </p:nvSpPr>
        <p:spPr>
          <a:xfrm>
            <a:off x="514350" y="3760470"/>
            <a:ext cx="2718435" cy="245110"/>
          </a:xfrm>
          <a:prstGeom prst="rect">
            <a:avLst/>
          </a:prstGeom>
          <a:noFill/>
        </p:spPr>
        <p:txBody>
          <a:bodyPr wrap="none" rtlCol="0">
            <a:spAutoFit/>
          </a:bodyPr>
          <a:p>
            <a:pPr algn="l"/>
            <a:r>
              <a:rPr sz="1000" b="1">
                <a:solidFill>
                  <a:schemeClr val="bg1"/>
                </a:solidFill>
              </a:rPr>
              <a:t>Self-study: Reading documentation</a:t>
            </a:r>
            <a:endParaRPr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539615" cy="1014730"/>
          </a:xfrm>
          <a:prstGeom prst="rect">
            <a:avLst/>
          </a:prstGeom>
          <a:noFill/>
        </p:spPr>
        <p:txBody>
          <a:bodyPr wrap="none" rtlCol="0">
            <a:spAutoFit/>
          </a:bodyPr>
          <a:p>
            <a:pPr algn="l"/>
            <a:r>
              <a:rPr lang="en-US" sz="1000" b="1">
                <a:solidFill>
                  <a:schemeClr val="bg1"/>
                </a:solidFill>
              </a:rPr>
              <a:t>Set realistic goals. Don't try to learn everything at once.</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Start with the basics and progress gradually.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Create a schedule and stick to it. Having a plan will help you</a:t>
            </a:r>
            <a:endParaRPr lang="en-US" sz="1000" b="1">
              <a:solidFill>
                <a:schemeClr val="bg1"/>
              </a:solidFill>
            </a:endParaRPr>
          </a:p>
          <a:p>
            <a:pPr algn="l"/>
            <a:r>
              <a:rPr lang="en-US" sz="1000" b="1">
                <a:solidFill>
                  <a:schemeClr val="bg1"/>
                </a:solidFill>
              </a:rPr>
              <a:t>keep motivated and on tr</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4574540" cy="1014730"/>
          </a:xfrm>
          <a:prstGeom prst="rect">
            <a:avLst/>
          </a:prstGeom>
          <a:noFill/>
        </p:spPr>
        <p:txBody>
          <a:bodyPr wrap="none" rtlCol="0">
            <a:spAutoFit/>
          </a:bodyPr>
          <a:p>
            <a:pPr algn="l"/>
            <a:r>
              <a:rPr lang="en-US" sz="1000" b="1">
                <a:solidFill>
                  <a:schemeClr val="bg1"/>
                </a:solidFill>
              </a:rPr>
              <a:t>Find a study group. Work with other people</a:t>
            </a:r>
            <a:endParaRPr lang="en-US" sz="1000" b="1">
              <a:solidFill>
                <a:schemeClr val="bg1"/>
              </a:solidFill>
            </a:endParaRPr>
          </a:p>
          <a:p>
            <a:pPr algn="l"/>
            <a:r>
              <a:rPr lang="en-US" sz="1000" b="1">
                <a:solidFill>
                  <a:schemeClr val="bg1"/>
                </a:solidFill>
              </a:rPr>
              <a:t>can help you learn and solve problems.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Don't be afraid to ask for help. If you get stuck on a concept,</a:t>
            </a:r>
            <a:endParaRPr lang="en-US" sz="1000" b="1">
              <a:solidFill>
                <a:schemeClr val="bg1"/>
              </a:solidFill>
            </a:endParaRPr>
          </a:p>
          <a:p>
            <a:pPr algn="l"/>
            <a:r>
              <a:rPr lang="en-US" sz="1000" b="1">
                <a:solidFill>
                  <a:schemeClr val="bg1"/>
                </a:solidFill>
              </a:rPr>
              <a:t>Don't be afraid to seek help from your instructor, a friend or </a:t>
            </a:r>
            <a:endParaRPr lang="en-US" sz="1000" b="1">
              <a:solidFill>
                <a:schemeClr val="bg1"/>
              </a:solidFill>
            </a:endParaRPr>
          </a:p>
          <a:p>
            <a:pPr algn="l"/>
            <a:r>
              <a:rPr lang="en-US" sz="1000" b="1">
                <a:solidFill>
                  <a:schemeClr val="bg1"/>
                </a:solidFill>
              </a:rPr>
              <a:t>of an online discussion group.</a:t>
            </a:r>
            <a:endParaRPr lang="en-US" sz="1000" b="1">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9395" y="-30480"/>
            <a:ext cx="10681335" cy="6900545"/>
          </a:xfrm>
          <a:prstGeom prst="rect">
            <a:avLst/>
          </a:prstGeom>
        </p:spPr>
      </p:pic>
      <p:sp>
        <p:nvSpPr>
          <p:cNvPr id="6" name="Rectangles 5"/>
          <p:cNvSpPr/>
          <p:nvPr/>
        </p:nvSpPr>
        <p:spPr>
          <a:xfrm>
            <a:off x="12065" y="-59055"/>
            <a:ext cx="4448810" cy="69284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54940" y="782320"/>
            <a:ext cx="407162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Use Case </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231775" y="2491105"/>
            <a:ext cx="3918585" cy="645160"/>
          </a:xfrm>
          <a:prstGeom prst="rect">
            <a:avLst/>
          </a:prstGeom>
          <a:noFill/>
        </p:spPr>
        <p:txBody>
          <a:bodyPr wrap="square" rtlCol="0" anchor="t">
            <a:spAutoFit/>
          </a:bodyPr>
          <a:p>
            <a:pPr algn="ctr"/>
            <a:r>
              <a:rPr lang="pt-PT" b="1">
                <a:solidFill>
                  <a:schemeClr val="bg1"/>
                </a:solidFill>
              </a:rPr>
              <a:t>CRUD - Register Items </a:t>
            </a:r>
            <a:endParaRPr lang="pt-PT" b="1">
              <a:solidFill>
                <a:schemeClr val="bg1"/>
              </a:solidFill>
            </a:endParaRPr>
          </a:p>
          <a:p>
            <a:pPr algn="ctr"/>
            <a:r>
              <a:rPr lang="pt-PT" b="1">
                <a:solidFill>
                  <a:schemeClr val="bg1"/>
                </a:solidFill>
              </a:rPr>
              <a:t>using  AWS Serverless</a:t>
            </a:r>
            <a:endParaRPr lang="pt-PT" b="1">
              <a:solidFill>
                <a:schemeClr val="bg1"/>
              </a:solidFill>
            </a:endParaRPr>
          </a:p>
        </p:txBody>
      </p:sp>
      <p:sp>
        <p:nvSpPr>
          <p:cNvPr id="5" name="Text Box 4"/>
          <p:cNvSpPr txBox="1"/>
          <p:nvPr/>
        </p:nvSpPr>
        <p:spPr>
          <a:xfrm>
            <a:off x="998538" y="3912870"/>
            <a:ext cx="2474595" cy="1014730"/>
          </a:xfrm>
          <a:prstGeom prst="rect">
            <a:avLst/>
          </a:prstGeom>
          <a:noFill/>
        </p:spPr>
        <p:txBody>
          <a:bodyPr wrap="none" rtlCol="0">
            <a:spAutoFit/>
          </a:bodyPr>
          <a:p>
            <a:pPr algn="ctr"/>
            <a:r>
              <a:rPr lang="en-US" sz="2000">
                <a:solidFill>
                  <a:schemeClr val="bg1"/>
                </a:solidFill>
                <a:sym typeface="+mn-ea"/>
              </a:rPr>
              <a:t>Don't worry </a:t>
            </a:r>
            <a:endParaRPr lang="en-US" sz="2000">
              <a:solidFill>
                <a:schemeClr val="bg1"/>
              </a:solidFill>
            </a:endParaRPr>
          </a:p>
          <a:p>
            <a:pPr algn="ctr"/>
            <a:r>
              <a:rPr lang="en-US" sz="2000">
                <a:solidFill>
                  <a:schemeClr val="bg1"/>
                </a:solidFill>
                <a:sym typeface="+mn-ea"/>
              </a:rPr>
              <a:t>about infrastructure</a:t>
            </a:r>
            <a:endParaRPr lang="en-US" sz="2000">
              <a:solidFill>
                <a:schemeClr val="bg1"/>
              </a:solidFill>
            </a:endParaRPr>
          </a:p>
          <a:p>
            <a:endParaRPr lang="en-US" sz="200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6"/>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9975" y="200025"/>
            <a:ext cx="8591550" cy="6443980"/>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594485" y="271780"/>
            <a:ext cx="1118870" cy="1118870"/>
          </a:xfrm>
          <a:prstGeom prst="rect">
            <a:avLst/>
          </a:prstGeom>
        </p:spPr>
      </p:pic>
      <p:sp>
        <p:nvSpPr>
          <p:cNvPr id="7" name="object 18"/>
          <p:cNvSpPr/>
          <p:nvPr/>
        </p:nvSpPr>
        <p:spPr>
          <a:xfrm>
            <a:off x="3000375" y="394970"/>
            <a:ext cx="701040" cy="815975"/>
          </a:xfrm>
          <a:prstGeom prst="rect">
            <a:avLst/>
          </a:prstGeom>
          <a:blipFill>
            <a:blip r:embed="rId5" cstate="print"/>
            <a:stretch>
              <a:fillRect/>
            </a:stretch>
          </a:blipFill>
        </p:spPr>
        <p:txBody>
          <a:bodyPr wrap="square" lIns="0" tIns="0" rIns="0" bIns="0" rtlCol="0"/>
          <a:p/>
        </p:txBody>
      </p:sp>
      <p:sp>
        <p:nvSpPr>
          <p:cNvPr id="9" name="Text Box 8"/>
          <p:cNvSpPr txBox="1"/>
          <p:nvPr/>
        </p:nvSpPr>
        <p:spPr>
          <a:xfrm>
            <a:off x="9667875" y="6281420"/>
            <a:ext cx="2418080" cy="245110"/>
          </a:xfrm>
          <a:prstGeom prst="rect">
            <a:avLst/>
          </a:prstGeom>
          <a:noFill/>
        </p:spPr>
        <p:txBody>
          <a:bodyPr wrap="none" rtlCol="0">
            <a:spAutoFit/>
          </a:bodyPr>
          <a:p>
            <a:pPr algn="l"/>
            <a:r>
              <a:rPr lang="en-US" sz="1000" b="1">
                <a:solidFill>
                  <a:schemeClr val="bg1"/>
                </a:solidFill>
              </a:rPr>
              <a:t>Shanghai, China, Nanpu Bridge</a:t>
            </a:r>
            <a:endParaRPr lang="en-US" sz="1000" b="1">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706235" y="5798820"/>
            <a:ext cx="5187315"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488680" y="589534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6847205" y="6229350"/>
            <a:ext cx="5095240" cy="306705"/>
          </a:xfrm>
          <a:prstGeom prst="rect">
            <a:avLst/>
          </a:prstGeom>
          <a:noFill/>
        </p:spPr>
        <p:txBody>
          <a:bodyPr wrap="square" rtlCol="0">
            <a:spAutoFit/>
          </a:bodyPr>
          <a:p>
            <a:pPr algn="l"/>
            <a:r>
              <a:rPr lang="en-US" sz="1400">
                <a:solidFill>
                  <a:schemeClr val="bg1"/>
                </a:solidFill>
              </a:rPr>
              <a:t>https://docs.aws.amazon.com/cdk/v2/guide/home.html</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824595" y="2304415"/>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 ?</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
        <p:nvSpPr>
          <p:cNvPr id="9" name="Text Box 8"/>
          <p:cNvSpPr txBox="1"/>
          <p:nvPr/>
        </p:nvSpPr>
        <p:spPr>
          <a:xfrm>
            <a:off x="549910" y="4537710"/>
            <a:ext cx="3020060" cy="229870"/>
          </a:xfrm>
          <a:prstGeom prst="rect">
            <a:avLst/>
          </a:prstGeom>
          <a:noFill/>
        </p:spPr>
        <p:txBody>
          <a:bodyPr wrap="none" rtlCol="0">
            <a:spAutoFit/>
          </a:bodyPr>
          <a:p>
            <a:pPr algn="l"/>
            <a:r>
              <a:rPr lang="pt-PT" altLang="en-US" sz="900" b="1">
                <a:solidFill>
                  <a:schemeClr val="bg1"/>
                </a:solidFill>
              </a:rPr>
              <a:t>Figure: 1 -  How Lifecycle CDK Development</a:t>
            </a:r>
            <a:endParaRPr lang="pt-PT" altLang="en-US" sz="900" b="1">
              <a:solidFill>
                <a:schemeClr val="bg1"/>
              </a:solidFill>
            </a:endParaRPr>
          </a:p>
        </p:txBody>
      </p:sp>
      <p:sp>
        <p:nvSpPr>
          <p:cNvPr id="4" name="Oval 3"/>
          <p:cNvSpPr>
            <a:spLocks noChangeAspect="1"/>
          </p:cNvSpPr>
          <p:nvPr/>
        </p:nvSpPr>
        <p:spPr bwMode="auto">
          <a:xfrm>
            <a:off x="4387908" y="274923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5" name="Oval 4"/>
          <p:cNvSpPr>
            <a:spLocks noChangeAspect="1"/>
          </p:cNvSpPr>
          <p:nvPr/>
        </p:nvSpPr>
        <p:spPr bwMode="auto">
          <a:xfrm>
            <a:off x="6671225" y="274986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2" name="Oval 1"/>
          <p:cNvSpPr>
            <a:spLocks noChangeAspect="1"/>
          </p:cNvSpPr>
          <p:nvPr/>
        </p:nvSpPr>
        <p:spPr bwMode="auto">
          <a:xfrm>
            <a:off x="9136152" y="275050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64515" y="1034415"/>
            <a:ext cx="4109085" cy="337185"/>
          </a:xfrm>
          <a:prstGeom prst="rect">
            <a:avLst/>
          </a:prstGeom>
          <a:noFill/>
        </p:spPr>
        <p:txBody>
          <a:bodyPr wrap="square" rtlCol="0">
            <a:spAutoFit/>
          </a:bodyPr>
          <a:p>
            <a:pPr algn="l"/>
            <a:r>
              <a:rPr lang="en-US" sz="1600" b="1">
                <a:solidFill>
                  <a:schemeClr val="bg1"/>
                </a:solidFill>
              </a:rPr>
              <a:t>Clone S3 AWS with CDK</a:t>
            </a:r>
            <a:endParaRPr lang="en-US" sz="1600" b="1">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309880"/>
            <a:ext cx="5271135" cy="2882900"/>
          </a:xfrm>
          <a:prstGeom prst="rect">
            <a:avLst/>
          </a:prstGeom>
        </p:spPr>
      </p:pic>
      <p:pic>
        <p:nvPicPr>
          <p:cNvPr id="12" name="Picture 11"/>
          <p:cNvPicPr>
            <a:picLocks noChangeAspect="1"/>
          </p:cNvPicPr>
          <p:nvPr/>
        </p:nvPicPr>
        <p:blipFill>
          <a:blip r:embed="rId2"/>
          <a:stretch>
            <a:fillRect/>
          </a:stretch>
        </p:blipFill>
        <p:spPr>
          <a:xfrm>
            <a:off x="564515" y="3019425"/>
            <a:ext cx="8919210" cy="3012440"/>
          </a:xfrm>
          <a:prstGeom prst="rect">
            <a:avLst/>
          </a:prstGeom>
        </p:spPr>
      </p:pic>
      <p:sp>
        <p:nvSpPr>
          <p:cNvPr id="13" name="Text Box 12"/>
          <p:cNvSpPr txBox="1"/>
          <p:nvPr/>
        </p:nvSpPr>
        <p:spPr>
          <a:xfrm>
            <a:off x="7406640" y="6350000"/>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Text Box 8"/>
          <p:cNvSpPr txBox="1"/>
          <p:nvPr/>
        </p:nvSpPr>
        <p:spPr>
          <a:xfrm>
            <a:off x="553085" y="6031865"/>
            <a:ext cx="2833370" cy="229870"/>
          </a:xfrm>
          <a:prstGeom prst="rect">
            <a:avLst/>
          </a:prstGeom>
          <a:noFill/>
        </p:spPr>
        <p:txBody>
          <a:bodyPr wrap="none" rtlCol="0">
            <a:spAutoFit/>
          </a:bodyPr>
          <a:p>
            <a:pPr algn="l"/>
            <a:r>
              <a:rPr lang="pt-PT" altLang="en-US" sz="900" b="1">
                <a:solidFill>
                  <a:schemeClr val="bg1"/>
                </a:solidFill>
              </a:rPr>
              <a:t>Figure: 1 - FrontEnd (Architecture React)</a:t>
            </a:r>
            <a:endParaRPr lang="pt-PT" altLang="en-US" sz="900" b="1">
              <a:solidFill>
                <a:schemeClr val="bg1"/>
              </a:solidFill>
            </a:endParaRPr>
          </a:p>
        </p:txBody>
      </p:sp>
      <p:sp>
        <p:nvSpPr>
          <p:cNvPr id="8" name="Text Box 7"/>
          <p:cNvSpPr txBox="1"/>
          <p:nvPr/>
        </p:nvSpPr>
        <p:spPr>
          <a:xfrm>
            <a:off x="6843395" y="96520"/>
            <a:ext cx="3559175" cy="229870"/>
          </a:xfrm>
          <a:prstGeom prst="rect">
            <a:avLst/>
          </a:prstGeom>
          <a:noFill/>
        </p:spPr>
        <p:txBody>
          <a:bodyPr wrap="none" rtlCol="0">
            <a:spAutoFit/>
          </a:bodyPr>
          <a:p>
            <a:pPr algn="l"/>
            <a:r>
              <a:rPr lang="pt-PT" altLang="en-US" sz="900" b="1">
                <a:solidFill>
                  <a:schemeClr val="bg1"/>
                </a:solidFill>
              </a:rPr>
              <a:t>Figure: 2 - BackEnd (Architecture Spring boot(Java))</a:t>
            </a:r>
            <a:endParaRPr lang="pt-PT" altLang="en-US" sz="900"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018155" cy="275590"/>
          </a:xfrm>
          <a:prstGeom prst="rect">
            <a:avLst/>
          </a:prstGeom>
          <a:noFill/>
        </p:spPr>
        <p:txBody>
          <a:bodyPr wrap="none" rtlCol="0">
            <a:spAutoFit/>
          </a:bodyPr>
          <a:p>
            <a:pPr algn="l"/>
            <a:r>
              <a:rPr lang="en-US" sz="1200">
                <a:solidFill>
                  <a:schemeClr val="bg1"/>
                </a:solidFill>
              </a:rPr>
              <a:t>https://github.com/weder96/poc-cdk-java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Use Case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6" name="Picture 15"/>
          <p:cNvPicPr>
            <a:picLocks noChangeAspect="1"/>
          </p:cNvPicPr>
          <p:nvPr/>
        </p:nvPicPr>
        <p:blipFill>
          <a:blip r:embed="rId19"/>
          <a:stretch>
            <a:fillRect/>
          </a:stretch>
        </p:blipFill>
        <p:spPr>
          <a:xfrm>
            <a:off x="10441940" y="1419225"/>
            <a:ext cx="1402715" cy="143319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6" name="Text Box 5"/>
          <p:cNvSpPr txBox="1"/>
          <p:nvPr/>
        </p:nvSpPr>
        <p:spPr>
          <a:xfrm>
            <a:off x="635000" y="6287135"/>
            <a:ext cx="4171315" cy="229870"/>
          </a:xfrm>
          <a:prstGeom prst="rect">
            <a:avLst/>
          </a:prstGeom>
          <a:noFill/>
        </p:spPr>
        <p:txBody>
          <a:bodyPr wrap="none" rtlCol="0">
            <a:spAutoFit/>
          </a:bodyPr>
          <a:p>
            <a:pPr algn="l"/>
            <a:r>
              <a:rPr lang="pt-PT" altLang="en-US" sz="900" b="1">
                <a:solidFill>
                  <a:schemeClr val="bg1"/>
                </a:solidFill>
              </a:rPr>
              <a:t>Figure: 1 -  Project CDK (Java 11), folder lambda(Python 3.10)</a:t>
            </a:r>
            <a:endParaRPr lang="pt-PT" altLang="en-US" sz="900" b="1">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635875" y="6211570"/>
            <a:ext cx="419290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795895" y="6292850"/>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Requirements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443355"/>
            <a:ext cx="3771900" cy="1181100"/>
          </a:xfrm>
          <a:prstGeom prst="rect">
            <a:avLst/>
          </a:prstGeom>
        </p:spPr>
      </p:pic>
      <p:sp>
        <p:nvSpPr>
          <p:cNvPr id="10" name="Title 1"/>
          <p:cNvSpPr>
            <a:spLocks noGrp="1"/>
          </p:cNvSpPr>
          <p:nvPr/>
        </p:nvSpPr>
        <p:spPr>
          <a:xfrm>
            <a:off x="317500" y="309181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35610" y="5029200"/>
            <a:ext cx="4038600" cy="1123950"/>
          </a:xfrm>
          <a:prstGeom prst="rect">
            <a:avLst/>
          </a:prstGeom>
        </p:spPr>
      </p:pic>
      <p:pic>
        <p:nvPicPr>
          <p:cNvPr id="13" name="Picture 12"/>
          <p:cNvPicPr>
            <a:picLocks noChangeAspect="1"/>
          </p:cNvPicPr>
          <p:nvPr/>
        </p:nvPicPr>
        <p:blipFill>
          <a:blip r:embed="rId4"/>
          <a:stretch>
            <a:fillRect/>
          </a:stretch>
        </p:blipFill>
        <p:spPr>
          <a:xfrm>
            <a:off x="6123305" y="3222625"/>
            <a:ext cx="3321050" cy="1012825"/>
          </a:xfrm>
          <a:prstGeom prst="rect">
            <a:avLst/>
          </a:prstGeom>
        </p:spPr>
      </p:pic>
      <p:sp>
        <p:nvSpPr>
          <p:cNvPr id="14" name="Text Box 13"/>
          <p:cNvSpPr txBox="1"/>
          <p:nvPr/>
        </p:nvSpPr>
        <p:spPr>
          <a:xfrm>
            <a:off x="317500" y="3423920"/>
            <a:ext cx="5775325" cy="829945"/>
          </a:xfrm>
          <a:prstGeom prst="rect">
            <a:avLst/>
          </a:prstGeom>
          <a:noFill/>
        </p:spPr>
        <p:txBody>
          <a:bodyPr wrap="square" rtlCol="0" anchor="t">
            <a:spAutoFit/>
          </a:bodyPr>
          <a:p>
            <a:r>
              <a:rPr lang="en-US" sz="1600">
                <a:solidFill>
                  <a:schemeClr val="bg1"/>
                </a:solidFill>
              </a:rPr>
              <a:t>Installing the AWS CDK is a breeze. </a:t>
            </a:r>
            <a:endParaRPr lang="en-US" sz="1600">
              <a:solidFill>
                <a:schemeClr val="bg1"/>
              </a:solidFill>
            </a:endParaRPr>
          </a:p>
          <a:p>
            <a:r>
              <a:rPr lang="en-US" sz="1600">
                <a:solidFill>
                  <a:schemeClr val="bg1"/>
                </a:solidFill>
              </a:rPr>
              <a:t>Run the following command in your terminal or command </a:t>
            </a:r>
            <a:endParaRPr lang="en-US" sz="1600">
              <a:solidFill>
                <a:schemeClr val="bg1"/>
              </a:solidFill>
            </a:endParaRPr>
          </a:p>
          <a:p>
            <a:r>
              <a:rPr lang="en-US" sz="1600">
                <a:solidFill>
                  <a:schemeClr val="bg1"/>
                </a:solidFill>
              </a:rPr>
              <a:t>prompt to install AWS CDK:</a:t>
            </a:r>
            <a:endParaRPr lang="en-US" sz="1600">
              <a:solidFill>
                <a:schemeClr val="bg1"/>
              </a:solidFill>
            </a:endParaRPr>
          </a:p>
        </p:txBody>
      </p:sp>
      <p:sp>
        <p:nvSpPr>
          <p:cNvPr id="15" name="Title 1"/>
          <p:cNvSpPr>
            <a:spLocks noGrp="1"/>
          </p:cNvSpPr>
          <p:nvPr/>
        </p:nvSpPr>
        <p:spPr>
          <a:xfrm>
            <a:off x="367030" y="47002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9286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57505" y="2621915"/>
            <a:ext cx="2394585" cy="229870"/>
          </a:xfrm>
          <a:prstGeom prst="rect">
            <a:avLst/>
          </a:prstGeom>
          <a:noFill/>
        </p:spPr>
        <p:txBody>
          <a:bodyPr wrap="none" rtlCol="0">
            <a:spAutoFit/>
          </a:bodyPr>
          <a:p>
            <a:pPr algn="l"/>
            <a:r>
              <a:rPr lang="pt-PT" altLang="en-US" sz="900" b="1">
                <a:solidFill>
                  <a:schemeClr val="bg1"/>
                </a:solidFill>
              </a:rPr>
              <a:t>Figure: 1 -  Checking node version</a:t>
            </a:r>
            <a:endParaRPr lang="pt-PT" altLang="en-US" sz="900" b="1">
              <a:solidFill>
                <a:schemeClr val="bg1"/>
              </a:solidFill>
            </a:endParaRPr>
          </a:p>
        </p:txBody>
      </p:sp>
      <p:sp>
        <p:nvSpPr>
          <p:cNvPr id="12" name="Text Box 11"/>
          <p:cNvSpPr txBox="1"/>
          <p:nvPr/>
        </p:nvSpPr>
        <p:spPr>
          <a:xfrm>
            <a:off x="6163945" y="4162425"/>
            <a:ext cx="1892935" cy="229870"/>
          </a:xfrm>
          <a:prstGeom prst="rect">
            <a:avLst/>
          </a:prstGeom>
          <a:noFill/>
        </p:spPr>
        <p:txBody>
          <a:bodyPr wrap="none" rtlCol="0">
            <a:spAutoFit/>
          </a:bodyPr>
          <a:p>
            <a:pPr algn="l"/>
            <a:r>
              <a:rPr lang="pt-PT" altLang="en-US" sz="900" b="1">
                <a:solidFill>
                  <a:schemeClr val="bg1"/>
                </a:solidFill>
              </a:rPr>
              <a:t>Figure: 2 -  install aws-cdk</a:t>
            </a:r>
            <a:endParaRPr lang="pt-PT" altLang="en-US" sz="900" b="1">
              <a:solidFill>
                <a:schemeClr val="bg1"/>
              </a:solidFill>
            </a:endParaRPr>
          </a:p>
        </p:txBody>
      </p:sp>
      <p:sp>
        <p:nvSpPr>
          <p:cNvPr id="16" name="Text Box 15"/>
          <p:cNvSpPr txBox="1"/>
          <p:nvPr/>
        </p:nvSpPr>
        <p:spPr>
          <a:xfrm>
            <a:off x="435610" y="6181090"/>
            <a:ext cx="3021965" cy="229870"/>
          </a:xfrm>
          <a:prstGeom prst="rect">
            <a:avLst/>
          </a:prstGeom>
          <a:noFill/>
        </p:spPr>
        <p:txBody>
          <a:bodyPr wrap="none" rtlCol="0">
            <a:spAutoFit/>
          </a:bodyPr>
          <a:p>
            <a:pPr algn="l"/>
            <a:r>
              <a:rPr lang="pt-PT" altLang="en-US" sz="900" b="1">
                <a:solidFill>
                  <a:schemeClr val="bg1"/>
                </a:solidFill>
              </a:rPr>
              <a:t>Figure: 3 -  checking aws-cdk version install</a:t>
            </a:r>
            <a:endParaRPr lang="pt-PT" altLang="en-US" sz="900" b="1">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538085" y="6313170"/>
            <a:ext cx="4363085" cy="323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931785" y="6308725"/>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407162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
        <p:nvSpPr>
          <p:cNvPr id="16" name="Text Box 15"/>
          <p:cNvSpPr txBox="1"/>
          <p:nvPr/>
        </p:nvSpPr>
        <p:spPr>
          <a:xfrm>
            <a:off x="497205" y="3596005"/>
            <a:ext cx="2574925" cy="229870"/>
          </a:xfrm>
          <a:prstGeom prst="rect">
            <a:avLst/>
          </a:prstGeom>
          <a:noFill/>
        </p:spPr>
        <p:txBody>
          <a:bodyPr wrap="none" rtlCol="0">
            <a:spAutoFit/>
          </a:bodyPr>
          <a:p>
            <a:pPr algn="l"/>
            <a:r>
              <a:rPr lang="pt-PT" altLang="en-US" sz="900" b="1">
                <a:solidFill>
                  <a:schemeClr val="bg1"/>
                </a:solidFill>
              </a:rPr>
              <a:t>Figure: 1 -  Create project CDK (Java)</a:t>
            </a:r>
            <a:endParaRPr lang="pt-PT" altLang="en-US" sz="900" b="1">
              <a:solidFill>
                <a:schemeClr val="bg1"/>
              </a:solidFill>
            </a:endParaRPr>
          </a:p>
        </p:txBody>
      </p:sp>
      <p:sp>
        <p:nvSpPr>
          <p:cNvPr id="6" name="Text Box 5"/>
          <p:cNvSpPr txBox="1"/>
          <p:nvPr/>
        </p:nvSpPr>
        <p:spPr>
          <a:xfrm>
            <a:off x="4516755" y="5680710"/>
            <a:ext cx="2720975" cy="229870"/>
          </a:xfrm>
          <a:prstGeom prst="rect">
            <a:avLst/>
          </a:prstGeom>
          <a:noFill/>
        </p:spPr>
        <p:txBody>
          <a:bodyPr wrap="none" rtlCol="0">
            <a:spAutoFit/>
          </a:bodyPr>
          <a:p>
            <a:pPr algn="l"/>
            <a:r>
              <a:rPr lang="pt-PT" altLang="en-US" sz="900" b="1">
                <a:solidFill>
                  <a:schemeClr val="bg1"/>
                </a:solidFill>
              </a:rPr>
              <a:t>Figure: 2 - Structure project CDK (Java)</a:t>
            </a:r>
            <a:endParaRPr lang="pt-PT" altLang="en-US" sz="900" b="1">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b="1">
                <a:solidFill>
                  <a:schemeClr val="bg1"/>
                </a:solidFill>
              </a:rPr>
              <a:t>cdk bootstrap</a:t>
            </a:r>
            <a:endParaRPr lang="en-US" sz="1200" b="1">
              <a:solidFill>
                <a:schemeClr val="bg1"/>
              </a:solidFill>
            </a:endParaRPr>
          </a:p>
        </p:txBody>
      </p:sp>
      <p:pic>
        <p:nvPicPr>
          <p:cNvPr id="2" name="Picture 1"/>
          <p:cNvPicPr>
            <a:picLocks noChangeAspect="1"/>
          </p:cNvPicPr>
          <p:nvPr/>
        </p:nvPicPr>
        <p:blipFill>
          <a:blip r:embed="rId3"/>
          <a:stretch>
            <a:fillRect/>
          </a:stretch>
        </p:blipFill>
        <p:spPr>
          <a:xfrm>
            <a:off x="445135"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48615" y="3648710"/>
            <a:ext cx="3964305" cy="229870"/>
          </a:xfrm>
          <a:prstGeom prst="rect">
            <a:avLst/>
          </a:prstGeom>
          <a:noFill/>
        </p:spPr>
        <p:txBody>
          <a:bodyPr wrap="none" rtlCol="0">
            <a:spAutoFit/>
          </a:bodyPr>
          <a:p>
            <a:pPr algn="l"/>
            <a:r>
              <a:rPr lang="pt-PT" altLang="en-US" sz="900" b="1">
                <a:solidFill>
                  <a:schemeClr val="bg1"/>
                </a:solidFill>
              </a:rPr>
              <a:t>Figure: 1 -  validated Account and Region to created Stack</a:t>
            </a:r>
            <a:endParaRPr lang="pt-PT" altLang="en-US" sz="900" b="1">
              <a:solidFill>
                <a:schemeClr val="bg1"/>
              </a:solidFill>
            </a:endParaRPr>
          </a:p>
        </p:txBody>
      </p:sp>
      <p:sp>
        <p:nvSpPr>
          <p:cNvPr id="4" name="Text Box 3"/>
          <p:cNvSpPr txBox="1"/>
          <p:nvPr/>
        </p:nvSpPr>
        <p:spPr>
          <a:xfrm>
            <a:off x="359410" y="6326505"/>
            <a:ext cx="4408805" cy="229870"/>
          </a:xfrm>
          <a:prstGeom prst="rect">
            <a:avLst/>
          </a:prstGeom>
          <a:noFill/>
        </p:spPr>
        <p:txBody>
          <a:bodyPr wrap="none" rtlCol="0">
            <a:spAutoFit/>
          </a:bodyPr>
          <a:p>
            <a:pPr algn="l"/>
            <a:r>
              <a:rPr lang="pt-PT" altLang="en-US" sz="900" b="1">
                <a:solidFill>
                  <a:schemeClr val="bg1"/>
                </a:solidFill>
              </a:rPr>
              <a:t>Figure: 2 -  Enviroment checking and found (Account and Region)</a:t>
            </a:r>
            <a:endParaRPr lang="pt-PT" altLang="en-US" sz="900" b="1">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81483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842895"/>
            <a:ext cx="5433695" cy="1167765"/>
          </a:xfrm>
          <a:prstGeom prst="rect">
            <a:avLst/>
          </a:prstGeom>
        </p:spPr>
      </p:pic>
      <p:sp>
        <p:nvSpPr>
          <p:cNvPr id="18" name="Text Box 17"/>
          <p:cNvSpPr txBox="1"/>
          <p:nvPr/>
        </p:nvSpPr>
        <p:spPr>
          <a:xfrm>
            <a:off x="2442845" y="3140075"/>
            <a:ext cx="1419860" cy="275590"/>
          </a:xfrm>
          <a:prstGeom prst="rect">
            <a:avLst/>
          </a:prstGeom>
          <a:noFill/>
        </p:spPr>
        <p:txBody>
          <a:bodyPr wrap="square" rtlCol="0">
            <a:spAutoFit/>
          </a:bodyPr>
          <a:p>
            <a:r>
              <a:rPr lang="en-US" sz="1200" b="1">
                <a:solidFill>
                  <a:schemeClr val="bg1"/>
                </a:solidFill>
              </a:rPr>
              <a:t> cdk synth</a:t>
            </a:r>
            <a:endParaRPr lang="en-US" sz="1200" b="1">
              <a:solidFill>
                <a:schemeClr val="bg1"/>
              </a:solidFill>
            </a:endParaRPr>
          </a:p>
        </p:txBody>
      </p:sp>
      <p:sp>
        <p:nvSpPr>
          <p:cNvPr id="19" name="Text Box 18"/>
          <p:cNvSpPr txBox="1"/>
          <p:nvPr/>
        </p:nvSpPr>
        <p:spPr>
          <a:xfrm>
            <a:off x="344170" y="4582795"/>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84289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 name="Text Box 15"/>
          <p:cNvSpPr txBox="1"/>
          <p:nvPr/>
        </p:nvSpPr>
        <p:spPr>
          <a:xfrm>
            <a:off x="348615" y="4044950"/>
            <a:ext cx="4598035" cy="229870"/>
          </a:xfrm>
          <a:prstGeom prst="rect">
            <a:avLst/>
          </a:prstGeom>
          <a:noFill/>
        </p:spPr>
        <p:txBody>
          <a:bodyPr wrap="none" rtlCol="0">
            <a:spAutoFit/>
          </a:bodyPr>
          <a:p>
            <a:pPr algn="l"/>
            <a:r>
              <a:rPr lang="pt-PT" altLang="en-US" sz="900" b="1">
                <a:solidFill>
                  <a:schemeClr val="bg1"/>
                </a:solidFill>
              </a:rPr>
              <a:t>Figure: 1 -  Command aws-cdk generate AWS Cloudfromation(YAML)</a:t>
            </a:r>
            <a:endParaRPr lang="pt-PT" altLang="en-US" sz="900" b="1">
              <a:solidFill>
                <a:schemeClr val="bg1"/>
              </a:solidFill>
            </a:endParaRPr>
          </a:p>
        </p:txBody>
      </p:sp>
      <p:sp>
        <p:nvSpPr>
          <p:cNvPr id="2" name="Text Box 1"/>
          <p:cNvSpPr txBox="1"/>
          <p:nvPr/>
        </p:nvSpPr>
        <p:spPr>
          <a:xfrm>
            <a:off x="6273165" y="6016625"/>
            <a:ext cx="4951095" cy="229870"/>
          </a:xfrm>
          <a:prstGeom prst="rect">
            <a:avLst/>
          </a:prstGeom>
          <a:noFill/>
        </p:spPr>
        <p:txBody>
          <a:bodyPr wrap="none" rtlCol="0">
            <a:spAutoFit/>
          </a:bodyPr>
          <a:p>
            <a:pPr algn="l"/>
            <a:r>
              <a:rPr lang="pt-PT" altLang="en-US" sz="900" b="1">
                <a:solidFill>
                  <a:schemeClr val="bg1"/>
                </a:solidFill>
              </a:rPr>
              <a:t>Figure: 2 - File  AWS Cloudfromation(YAML) Genereted command aws-cdk</a:t>
            </a:r>
            <a:endParaRPr lang="pt-PT" altLang="en-US" sz="900" b="1">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852170"/>
            <a:ext cx="10780395" cy="1322070"/>
          </a:xfrm>
          <a:prstGeom prst="rect">
            <a:avLst/>
          </a:prstGeom>
          <a:noFill/>
        </p:spPr>
        <p:txBody>
          <a:bodyPr wrap="square" rtlCol="0" anchor="t">
            <a:spAutoFit/>
          </a:bodyPr>
          <a:p>
            <a:pPr algn="l"/>
            <a:r>
              <a:rPr sz="1600">
                <a:solidFill>
                  <a:schemeClr val="bg1"/>
                </a:solidFill>
              </a:rPr>
              <a:t>You’re ready to deploy your AWS CDK app </a:t>
            </a:r>
            <a:r>
              <a:rPr sz="1600" b="1">
                <a:solidFill>
                  <a:schemeClr val="bg1"/>
                </a:solidFill>
              </a:rPr>
              <a:t>with your </a:t>
            </a:r>
            <a:endParaRPr sz="1600" b="1">
              <a:solidFill>
                <a:schemeClr val="bg1"/>
              </a:solidFill>
            </a:endParaRPr>
          </a:p>
          <a:p>
            <a:pPr algn="l"/>
            <a:r>
              <a:rPr sz="1600" b="1">
                <a:solidFill>
                  <a:schemeClr val="bg1"/>
                </a:solidFill>
              </a:rPr>
              <a:t>synthesized CloudFormation templates</a:t>
            </a:r>
            <a:r>
              <a:rPr sz="1600">
                <a:solidFill>
                  <a:schemeClr val="bg1"/>
                </a:solidFill>
              </a:rPr>
              <a:t> and </a:t>
            </a:r>
            <a:endParaRPr sz="1600">
              <a:solidFill>
                <a:schemeClr val="bg1"/>
              </a:solidFill>
            </a:endParaRPr>
          </a:p>
          <a:p>
            <a:pPr algn="l"/>
            <a:r>
              <a:rPr sz="1600" b="1">
                <a:solidFill>
                  <a:schemeClr val="bg1"/>
                </a:solidFill>
              </a:rPr>
              <a:t>bootstrapped </a:t>
            </a:r>
            <a:r>
              <a:rPr lang="pt-PT" sz="1600" b="1">
                <a:solidFill>
                  <a:schemeClr val="bg1"/>
                </a:solidFill>
              </a:rPr>
              <a:t> </a:t>
            </a:r>
            <a:r>
              <a:rPr sz="1600" b="1">
                <a:solidFill>
                  <a:schemeClr val="bg1"/>
                </a:solidFill>
              </a:rPr>
              <a:t>stack</a:t>
            </a:r>
            <a:r>
              <a:rPr sz="1600">
                <a:solidFill>
                  <a:schemeClr val="bg1"/>
                </a:solidFill>
              </a:rPr>
              <a:t>. To do this</a:t>
            </a:r>
            <a:r>
              <a:rPr lang="pt-PT" sz="1600">
                <a:solidFill>
                  <a:schemeClr val="bg1"/>
                </a:solidFill>
              </a:rPr>
              <a:t>.</a:t>
            </a:r>
            <a:r>
              <a:rPr sz="1600">
                <a:solidFill>
                  <a:schemeClr val="bg1"/>
                </a:solidFill>
              </a:rPr>
              <a:t> </a:t>
            </a:r>
            <a:endParaRPr sz="1600">
              <a:solidFill>
                <a:schemeClr val="bg1"/>
              </a:solidFill>
            </a:endParaRPr>
          </a:p>
          <a:p>
            <a:pPr algn="l"/>
            <a:r>
              <a:rPr lang="pt-PT" sz="1600">
                <a:solidFill>
                  <a:schemeClr val="bg1"/>
                </a:solidFill>
              </a:rPr>
              <a:t>R</a:t>
            </a:r>
            <a:r>
              <a:rPr sz="1600">
                <a:solidFill>
                  <a:schemeClr val="bg1"/>
                </a:solidFill>
              </a:rPr>
              <a:t>un the </a:t>
            </a:r>
            <a:r>
              <a:rPr sz="1600" b="1">
                <a:solidFill>
                  <a:schemeClr val="bg1"/>
                </a:solidFill>
              </a:rPr>
              <a:t>cdk deploy</a:t>
            </a:r>
            <a:r>
              <a:rPr sz="1600">
                <a:solidFill>
                  <a:schemeClr val="bg1"/>
                </a:solidFill>
              </a:rPr>
              <a:t> command in your </a:t>
            </a:r>
            <a:r>
              <a:rPr lang="pt-PT" sz="1600">
                <a:solidFill>
                  <a:schemeClr val="bg1"/>
                </a:solidFill>
              </a:rPr>
              <a:t> </a:t>
            </a:r>
            <a:r>
              <a:rPr sz="1600">
                <a:solidFill>
                  <a:schemeClr val="bg1"/>
                </a:solidFill>
              </a:rPr>
              <a:t>terminal or </a:t>
            </a:r>
            <a:endParaRPr sz="1600">
              <a:solidFill>
                <a:schemeClr val="bg1"/>
              </a:solidFill>
            </a:endParaRPr>
          </a:p>
          <a:p>
            <a:pPr algn="l"/>
            <a:r>
              <a:rPr sz="1600" b="1">
                <a:solidFill>
                  <a:schemeClr val="bg1"/>
                </a:solidFill>
              </a:rPr>
              <a:t>command prompt</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6053455" y="802640"/>
            <a:ext cx="5171440" cy="1111250"/>
          </a:xfrm>
          <a:prstGeom prst="rect">
            <a:avLst/>
          </a:prstGeom>
        </p:spPr>
      </p:pic>
      <p:sp>
        <p:nvSpPr>
          <p:cNvPr id="18" name="Text Box 17"/>
          <p:cNvSpPr txBox="1"/>
          <p:nvPr/>
        </p:nvSpPr>
        <p:spPr>
          <a:xfrm>
            <a:off x="8074025" y="1094105"/>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deploy</a:t>
            </a:r>
            <a:endParaRPr lang="pt-PT" altLang="en-US" sz="1200" b="1">
              <a:solidFill>
                <a:schemeClr val="bg1"/>
              </a:solidFill>
            </a:endParaRPr>
          </a:p>
        </p:txBody>
      </p:sp>
      <p:pic>
        <p:nvPicPr>
          <p:cNvPr id="6" name="Picture 5"/>
          <p:cNvPicPr>
            <a:picLocks noChangeAspect="1"/>
          </p:cNvPicPr>
          <p:nvPr/>
        </p:nvPicPr>
        <p:blipFill>
          <a:blip r:embed="rId3"/>
          <a:stretch>
            <a:fillRect/>
          </a:stretch>
        </p:blipFill>
        <p:spPr>
          <a:xfrm>
            <a:off x="4843780" y="3032125"/>
            <a:ext cx="6762750" cy="3101340"/>
          </a:xfrm>
          <a:prstGeom prst="rect">
            <a:avLst/>
          </a:prstGeom>
        </p:spPr>
      </p:pic>
      <p:sp>
        <p:nvSpPr>
          <p:cNvPr id="7" name="Text Box 6"/>
          <p:cNvSpPr txBox="1"/>
          <p:nvPr/>
        </p:nvSpPr>
        <p:spPr>
          <a:xfrm>
            <a:off x="444500" y="2891155"/>
            <a:ext cx="4834255" cy="2306955"/>
          </a:xfrm>
          <a:prstGeom prst="rect">
            <a:avLst/>
          </a:prstGeom>
          <a:noFill/>
        </p:spPr>
        <p:txBody>
          <a:bodyPr wrap="square" rtlCol="0" anchor="t">
            <a:spAutoFit/>
          </a:bodyPr>
          <a:p>
            <a:pPr algn="l"/>
            <a:r>
              <a:rPr sz="1600">
                <a:solidFill>
                  <a:schemeClr val="bg1"/>
                </a:solidFill>
              </a:rPr>
              <a:t>This command deploys your CDK app to your </a:t>
            </a:r>
            <a:endParaRPr sz="1600">
              <a:solidFill>
                <a:schemeClr val="bg1"/>
              </a:solidFill>
            </a:endParaRPr>
          </a:p>
          <a:p>
            <a:pPr algn="l"/>
            <a:r>
              <a:rPr sz="1600">
                <a:solidFill>
                  <a:schemeClr val="bg1"/>
                </a:solidFill>
              </a:rPr>
              <a:t>AWS account,</a:t>
            </a:r>
            <a:r>
              <a:rPr sz="1600" b="1">
                <a:solidFill>
                  <a:schemeClr val="bg1"/>
                </a:solidFill>
              </a:rPr>
              <a:t> creating and updating </a:t>
            </a:r>
            <a:endParaRPr sz="1600" b="1">
              <a:solidFill>
                <a:schemeClr val="bg1"/>
              </a:solidFill>
            </a:endParaRPr>
          </a:p>
          <a:p>
            <a:pPr algn="l"/>
            <a:r>
              <a:rPr sz="1600" b="1">
                <a:solidFill>
                  <a:schemeClr val="bg1"/>
                </a:solidFill>
              </a:rPr>
              <a:t>the necessary AWS resources</a:t>
            </a:r>
            <a:r>
              <a:rPr sz="1600">
                <a:solidFill>
                  <a:schemeClr val="bg1"/>
                </a:solidFill>
              </a:rPr>
              <a:t> as </a:t>
            </a:r>
            <a:endParaRPr sz="1600">
              <a:solidFill>
                <a:schemeClr val="bg1"/>
              </a:solidFill>
            </a:endParaRPr>
          </a:p>
          <a:p>
            <a:pPr algn="l"/>
            <a:r>
              <a:rPr sz="1600">
                <a:solidFill>
                  <a:schemeClr val="bg1"/>
                </a:solidFill>
              </a:rPr>
              <a:t>defined in your CloudFormation templates. </a:t>
            </a:r>
            <a:endParaRPr sz="1600">
              <a:solidFill>
                <a:schemeClr val="bg1"/>
              </a:solidFill>
            </a:endParaRPr>
          </a:p>
          <a:p>
            <a:pPr algn="l"/>
            <a:endParaRPr sz="1600">
              <a:solidFill>
                <a:schemeClr val="bg1"/>
              </a:solidFill>
            </a:endParaRPr>
          </a:p>
          <a:p>
            <a:pPr algn="l"/>
            <a:r>
              <a:rPr sz="1600">
                <a:solidFill>
                  <a:schemeClr val="bg1"/>
                </a:solidFill>
              </a:rPr>
              <a:t>Once the deployment is complete, you can </a:t>
            </a:r>
            <a:endParaRPr sz="1600">
              <a:solidFill>
                <a:schemeClr val="bg1"/>
              </a:solidFill>
            </a:endParaRPr>
          </a:p>
          <a:p>
            <a:pPr algn="l"/>
            <a:r>
              <a:rPr sz="1600">
                <a:solidFill>
                  <a:schemeClr val="bg1"/>
                </a:solidFill>
              </a:rPr>
              <a:t>monitor and manage your deployed resources </a:t>
            </a:r>
            <a:endParaRPr sz="1600">
              <a:solidFill>
                <a:schemeClr val="bg1"/>
              </a:solidFill>
            </a:endParaRPr>
          </a:p>
          <a:p>
            <a:pPr algn="l"/>
            <a:r>
              <a:rPr sz="1600">
                <a:solidFill>
                  <a:schemeClr val="bg1"/>
                </a:solidFill>
              </a:rPr>
              <a:t>using the </a:t>
            </a:r>
            <a:r>
              <a:rPr sz="1600" b="1">
                <a:solidFill>
                  <a:schemeClr val="bg1"/>
                </a:solidFill>
              </a:rPr>
              <a:t>AWS Management Console </a:t>
            </a:r>
            <a:endParaRPr sz="1600" b="1">
              <a:solidFill>
                <a:schemeClr val="bg1"/>
              </a:solidFill>
            </a:endParaRPr>
          </a:p>
          <a:p>
            <a:pPr algn="l"/>
            <a:r>
              <a:rPr sz="1600" b="1">
                <a:solidFill>
                  <a:schemeClr val="bg1"/>
                </a:solidFill>
              </a:rPr>
              <a:t>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843780" y="5737225"/>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6045200" y="1917700"/>
            <a:ext cx="3614420" cy="229870"/>
          </a:xfrm>
          <a:prstGeom prst="rect">
            <a:avLst/>
          </a:prstGeom>
          <a:noFill/>
        </p:spPr>
        <p:txBody>
          <a:bodyPr wrap="none" rtlCol="0">
            <a:spAutoFit/>
          </a:bodyPr>
          <a:p>
            <a:pPr algn="l"/>
            <a:r>
              <a:rPr lang="pt-PT" altLang="en-US" sz="900" b="1">
                <a:solidFill>
                  <a:schemeClr val="bg1"/>
                </a:solidFill>
              </a:rPr>
              <a:t>Figure: 1 -  Checking AWS Cloudformation Generated</a:t>
            </a:r>
            <a:endParaRPr lang="pt-PT" altLang="en-US" sz="900" b="1">
              <a:solidFill>
                <a:schemeClr val="bg1"/>
              </a:solidFill>
            </a:endParaRPr>
          </a:p>
        </p:txBody>
      </p:sp>
      <p:sp>
        <p:nvSpPr>
          <p:cNvPr id="2" name="Text Box 1"/>
          <p:cNvSpPr txBox="1"/>
          <p:nvPr/>
        </p:nvSpPr>
        <p:spPr>
          <a:xfrm>
            <a:off x="4843780" y="6228715"/>
            <a:ext cx="4164965" cy="229870"/>
          </a:xfrm>
          <a:prstGeom prst="rect">
            <a:avLst/>
          </a:prstGeom>
          <a:noFill/>
        </p:spPr>
        <p:txBody>
          <a:bodyPr wrap="none" rtlCol="0">
            <a:spAutoFit/>
          </a:bodyPr>
          <a:p>
            <a:pPr algn="l"/>
            <a:r>
              <a:rPr lang="pt-PT" altLang="en-US" sz="900" b="1">
                <a:solidFill>
                  <a:schemeClr val="bg1"/>
                </a:solidFill>
              </a:rPr>
              <a:t>Figure: 2 -  Showing services and policies that will be created</a:t>
            </a:r>
            <a:endParaRPr lang="pt-PT" altLang="en-US" sz="900" b="1">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05130" y="1090295"/>
            <a:ext cx="6669405" cy="1703705"/>
          </a:xfrm>
          <a:prstGeom prst="rect">
            <a:avLst/>
          </a:prstGeom>
        </p:spPr>
      </p:pic>
      <p:pic>
        <p:nvPicPr>
          <p:cNvPr id="4" name="Picture 3"/>
          <p:cNvPicPr>
            <a:picLocks noChangeAspect="1"/>
          </p:cNvPicPr>
          <p:nvPr/>
        </p:nvPicPr>
        <p:blipFill>
          <a:blip r:embed="rId3"/>
          <a:stretch>
            <a:fillRect/>
          </a:stretch>
        </p:blipFill>
        <p:spPr>
          <a:xfrm>
            <a:off x="3627755" y="3147060"/>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4778375"/>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34645" y="2827020"/>
            <a:ext cx="3377565" cy="229870"/>
          </a:xfrm>
          <a:prstGeom prst="rect">
            <a:avLst/>
          </a:prstGeom>
          <a:noFill/>
        </p:spPr>
        <p:txBody>
          <a:bodyPr wrap="none" rtlCol="0">
            <a:spAutoFit/>
          </a:bodyPr>
          <a:p>
            <a:pPr algn="l"/>
            <a:r>
              <a:rPr lang="pt-PT" altLang="en-US" sz="900" b="1">
                <a:solidFill>
                  <a:schemeClr val="bg1"/>
                </a:solidFill>
              </a:rPr>
              <a:t>Figure: 1 -  Showing cdk creating all services aws</a:t>
            </a:r>
            <a:endParaRPr lang="pt-PT" altLang="en-US" sz="900" b="1">
              <a:solidFill>
                <a:schemeClr val="bg1"/>
              </a:solidFill>
            </a:endParaRPr>
          </a:p>
        </p:txBody>
      </p:sp>
      <p:sp>
        <p:nvSpPr>
          <p:cNvPr id="7" name="Text Box 6"/>
          <p:cNvSpPr txBox="1"/>
          <p:nvPr/>
        </p:nvSpPr>
        <p:spPr>
          <a:xfrm>
            <a:off x="3627755" y="6326505"/>
            <a:ext cx="2959100" cy="229870"/>
          </a:xfrm>
          <a:prstGeom prst="rect">
            <a:avLst/>
          </a:prstGeom>
          <a:noFill/>
        </p:spPr>
        <p:txBody>
          <a:bodyPr wrap="none" rtlCol="0">
            <a:spAutoFit/>
          </a:bodyPr>
          <a:p>
            <a:pPr algn="l"/>
            <a:r>
              <a:rPr lang="pt-PT" altLang="en-US" sz="900" b="1">
                <a:solidFill>
                  <a:schemeClr val="bg1"/>
                </a:solidFill>
              </a:rPr>
              <a:t>Figure: 2 -  Showing services created(ARN)</a:t>
            </a:r>
            <a:endParaRPr lang="pt-PT" altLang="en-US" sz="900" b="1">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destroy</a:t>
            </a:r>
            <a:endParaRPr lang="pt-PT" altLang="en-US" sz="1200" b="1">
              <a:solidFill>
                <a:schemeClr val="bg1"/>
              </a:solidFill>
            </a:endParaRPr>
          </a:p>
        </p:txBody>
      </p:sp>
      <p:pic>
        <p:nvPicPr>
          <p:cNvPr id="4" name="Picture 3"/>
          <p:cNvPicPr>
            <a:picLocks noChangeAspect="1"/>
          </p:cNvPicPr>
          <p:nvPr/>
        </p:nvPicPr>
        <p:blipFill>
          <a:blip r:embed="rId3"/>
          <a:stretch>
            <a:fillRect/>
          </a:stretch>
        </p:blipFill>
        <p:spPr>
          <a:xfrm>
            <a:off x="459105" y="370649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49961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5920" y="2777490"/>
            <a:ext cx="2667000" cy="229870"/>
          </a:xfrm>
          <a:prstGeom prst="rect">
            <a:avLst/>
          </a:prstGeom>
          <a:noFill/>
        </p:spPr>
        <p:txBody>
          <a:bodyPr wrap="none" rtlCol="0">
            <a:spAutoFit/>
          </a:bodyPr>
          <a:p>
            <a:pPr algn="l"/>
            <a:r>
              <a:rPr lang="pt-PT" altLang="en-US" sz="900" b="1">
                <a:solidFill>
                  <a:schemeClr val="bg1"/>
                </a:solidFill>
              </a:rPr>
              <a:t>Figure: 1 -  Command aws-cdk destroy</a:t>
            </a:r>
            <a:endParaRPr lang="pt-PT" altLang="en-US" sz="900" b="1">
              <a:solidFill>
                <a:schemeClr val="bg1"/>
              </a:solidFill>
            </a:endParaRPr>
          </a:p>
        </p:txBody>
      </p:sp>
      <p:sp>
        <p:nvSpPr>
          <p:cNvPr id="2" name="Text Box 1"/>
          <p:cNvSpPr txBox="1"/>
          <p:nvPr/>
        </p:nvSpPr>
        <p:spPr>
          <a:xfrm>
            <a:off x="367665" y="5039360"/>
            <a:ext cx="4956810" cy="229870"/>
          </a:xfrm>
          <a:prstGeom prst="rect">
            <a:avLst/>
          </a:prstGeom>
          <a:noFill/>
        </p:spPr>
        <p:txBody>
          <a:bodyPr wrap="none" rtlCol="0">
            <a:spAutoFit/>
          </a:bodyPr>
          <a:p>
            <a:pPr algn="l"/>
            <a:r>
              <a:rPr lang="pt-PT" altLang="en-US" sz="900" b="1">
                <a:solidFill>
                  <a:schemeClr val="bg1"/>
                </a:solidFill>
              </a:rPr>
              <a:t>Figure: 2 -  Showing aws-cdk destroy success (necessary confirmation(Y))</a:t>
            </a:r>
            <a:endParaRPr lang="pt-PT" altLang="en-US" sz="900" b="1">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diff</a:t>
            </a:r>
            <a:endParaRPr lang="pt-PT" altLang="en-US" sz="12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607185"/>
            <a:ext cx="7988300" cy="4807585"/>
          </a:xfrm>
          <a:prstGeom prst="rect">
            <a:avLst/>
          </a:prstGeom>
        </p:spPr>
      </p:pic>
      <p:sp>
        <p:nvSpPr>
          <p:cNvPr id="5" name="Rectangles 4"/>
          <p:cNvSpPr/>
          <p:nvPr/>
        </p:nvSpPr>
        <p:spPr>
          <a:xfrm>
            <a:off x="4088765" y="5455285"/>
            <a:ext cx="8103235" cy="9645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7825" y="2751455"/>
            <a:ext cx="3711575" cy="229870"/>
          </a:xfrm>
          <a:prstGeom prst="rect">
            <a:avLst/>
          </a:prstGeom>
          <a:noFill/>
        </p:spPr>
        <p:txBody>
          <a:bodyPr wrap="none" rtlCol="0">
            <a:spAutoFit/>
          </a:bodyPr>
          <a:p>
            <a:pPr algn="l"/>
            <a:r>
              <a:rPr lang="pt-PT" altLang="en-US" sz="900" b="1">
                <a:solidFill>
                  <a:schemeClr val="bg1"/>
                </a:solidFill>
              </a:rPr>
              <a:t>Figure: 1 -  Command aws-cdk checking file diferences</a:t>
            </a:r>
            <a:endParaRPr lang="pt-PT" altLang="en-US" sz="900" b="1">
              <a:solidFill>
                <a:schemeClr val="bg1"/>
              </a:solidFill>
            </a:endParaRPr>
          </a:p>
        </p:txBody>
      </p:sp>
      <p:sp>
        <p:nvSpPr>
          <p:cNvPr id="7" name="Text Box 6"/>
          <p:cNvSpPr txBox="1"/>
          <p:nvPr/>
        </p:nvSpPr>
        <p:spPr>
          <a:xfrm>
            <a:off x="4088765" y="6482080"/>
            <a:ext cx="3982085" cy="229870"/>
          </a:xfrm>
          <a:prstGeom prst="rect">
            <a:avLst/>
          </a:prstGeom>
          <a:noFill/>
        </p:spPr>
        <p:txBody>
          <a:bodyPr wrap="none" rtlCol="0">
            <a:spAutoFit/>
          </a:bodyPr>
          <a:p>
            <a:pPr algn="l"/>
            <a:r>
              <a:rPr lang="pt-PT" altLang="en-US" sz="900" b="1">
                <a:solidFill>
                  <a:schemeClr val="bg1"/>
                </a:solidFill>
              </a:rPr>
              <a:t>Figure: 2 -  Showing diff and list add or removes </a:t>
            </a:r>
            <a:r>
              <a:rPr lang="pt-PT" altLang="en-US" sz="900" b="1">
                <a:solidFill>
                  <a:schemeClr val="bg1"/>
                </a:solidFill>
                <a:sym typeface="+mn-ea"/>
              </a:rPr>
              <a:t>resources</a:t>
            </a:r>
            <a:endParaRPr lang="pt-PT" altLang="en-US" sz="900" b="1">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6123305" y="144462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6123305" y="6380480"/>
            <a:ext cx="5128260" cy="229870"/>
          </a:xfrm>
          <a:prstGeom prst="rect">
            <a:avLst/>
          </a:prstGeom>
          <a:noFill/>
        </p:spPr>
        <p:txBody>
          <a:bodyPr wrap="none" rtlCol="0">
            <a:spAutoFit/>
          </a:bodyPr>
          <a:p>
            <a:pPr algn="l"/>
            <a:r>
              <a:rPr lang="pt-PT" altLang="en-US" sz="900" b="1">
                <a:solidFill>
                  <a:schemeClr val="bg1"/>
                </a:solidFill>
              </a:rPr>
              <a:t>Figure: 2 -  Code Lamda insert order at table orders(fields method put_item)</a:t>
            </a:r>
            <a:endParaRPr lang="pt-PT" altLang="en-US" sz="900" b="1">
              <a:solidFill>
                <a:schemeClr val="bg1"/>
              </a:solidFill>
            </a:endParaRPr>
          </a:p>
        </p:txBody>
      </p:sp>
      <p:sp>
        <p:nvSpPr>
          <p:cNvPr id="10" name="Text Box 9"/>
          <p:cNvSpPr txBox="1"/>
          <p:nvPr/>
        </p:nvSpPr>
        <p:spPr>
          <a:xfrm>
            <a:off x="461645" y="6550025"/>
            <a:ext cx="2296160" cy="229870"/>
          </a:xfrm>
          <a:prstGeom prst="rect">
            <a:avLst/>
          </a:prstGeom>
          <a:noFill/>
        </p:spPr>
        <p:txBody>
          <a:bodyPr wrap="none" rtlCol="0">
            <a:spAutoFit/>
          </a:bodyPr>
          <a:p>
            <a:pPr algn="l"/>
            <a:r>
              <a:rPr lang="pt-PT" altLang="en-US" sz="900" b="1">
                <a:solidFill>
                  <a:schemeClr val="bg1"/>
                </a:solidFill>
              </a:rPr>
              <a:t>Figure: 1 -  Code Lambda Python</a:t>
            </a:r>
            <a:endParaRPr lang="pt-PT" altLang="en-US" sz="900"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Requirement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47802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8752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03860" y="6434455"/>
            <a:ext cx="1973580" cy="229870"/>
          </a:xfrm>
          <a:prstGeom prst="rect">
            <a:avLst/>
          </a:prstGeom>
          <a:noFill/>
        </p:spPr>
        <p:txBody>
          <a:bodyPr wrap="none" rtlCol="0">
            <a:spAutoFit/>
          </a:bodyPr>
          <a:p>
            <a:pPr algn="l"/>
            <a:r>
              <a:rPr lang="pt-PT" altLang="en-US" sz="900" b="1">
                <a:solidFill>
                  <a:schemeClr val="bg1"/>
                </a:solidFill>
              </a:rPr>
              <a:t>Figure: 1 -  Code CDK(Java) </a:t>
            </a:r>
            <a:endParaRPr lang="pt-PT" altLang="en-US" sz="900" b="1">
              <a:solidFill>
                <a:schemeClr val="bg1"/>
              </a:solidFill>
            </a:endParaRPr>
          </a:p>
        </p:txBody>
      </p:sp>
      <p:sp>
        <p:nvSpPr>
          <p:cNvPr id="3" name="Text Box 2"/>
          <p:cNvSpPr txBox="1"/>
          <p:nvPr/>
        </p:nvSpPr>
        <p:spPr>
          <a:xfrm>
            <a:off x="3562350" y="6453505"/>
            <a:ext cx="4121785" cy="229870"/>
          </a:xfrm>
          <a:prstGeom prst="rect">
            <a:avLst/>
          </a:prstGeom>
          <a:noFill/>
        </p:spPr>
        <p:txBody>
          <a:bodyPr wrap="none" rtlCol="0">
            <a:spAutoFit/>
          </a:bodyPr>
          <a:p>
            <a:pPr algn="l"/>
            <a:r>
              <a:rPr lang="pt-PT" altLang="en-US" sz="900" b="1">
                <a:solidFill>
                  <a:schemeClr val="bg1"/>
                </a:solidFill>
              </a:rPr>
              <a:t>Figure: 2 -  Method Create Lambda function using CDK(Java) </a:t>
            </a:r>
            <a:endParaRPr lang="pt-PT" altLang="en-US" sz="900" b="1">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11480" y="5356860"/>
            <a:ext cx="5633720" cy="229870"/>
          </a:xfrm>
          <a:prstGeom prst="rect">
            <a:avLst/>
          </a:prstGeom>
          <a:noFill/>
        </p:spPr>
        <p:txBody>
          <a:bodyPr wrap="none" rtlCol="0">
            <a:spAutoFit/>
          </a:bodyPr>
          <a:p>
            <a:pPr algn="l"/>
            <a:r>
              <a:rPr lang="pt-PT" altLang="en-US" sz="900" b="1">
                <a:solidFill>
                  <a:schemeClr val="bg1"/>
                </a:solidFill>
              </a:rPr>
              <a:t>Figure: 1 -  Code CDK(Java), creating Statements(effect, actions, resources) for Role</a:t>
            </a:r>
            <a:endParaRPr lang="pt-PT" altLang="en-US" sz="900" b="1">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2864485"/>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9125"/>
            <a:ext cx="11576685" cy="275590"/>
          </a:xfrm>
          <a:prstGeom prst="rect">
            <a:avLst/>
          </a:prstGeom>
          <a:noFill/>
        </p:spPr>
        <p:txBody>
          <a:bodyPr wrap="square" rtlCol="0" anchor="t">
            <a:spAutoFit/>
          </a:bodyPr>
          <a:p>
            <a:pPr algn="just"/>
            <a:r>
              <a:rPr lang="pt-PT" sz="1200" b="1">
                <a:solidFill>
                  <a:schemeClr val="bg1"/>
                </a:solidFill>
              </a:rPr>
              <a:t>Create DynamoBD and Grant Permissions Lambda Functions</a:t>
            </a:r>
            <a:endParaRPr lang="pt-PT" sz="1200" b="1">
              <a:solidFill>
                <a:schemeClr val="bg1"/>
              </a:solidFill>
            </a:endParaRPr>
          </a:p>
        </p:txBody>
      </p:sp>
      <p:sp>
        <p:nvSpPr>
          <p:cNvPr id="5" name="Rectangles 4"/>
          <p:cNvSpPr/>
          <p:nvPr/>
        </p:nvSpPr>
        <p:spPr>
          <a:xfrm>
            <a:off x="596900" y="3072765"/>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413375"/>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2864485"/>
            <a:ext cx="728980" cy="728980"/>
          </a:xfrm>
          <a:prstGeom prst="rect">
            <a:avLst/>
          </a:prstGeom>
        </p:spPr>
      </p:pic>
      <p:pic>
        <p:nvPicPr>
          <p:cNvPr id="7" name="Picture 6"/>
          <p:cNvPicPr>
            <a:picLocks noChangeAspect="1"/>
          </p:cNvPicPr>
          <p:nvPr/>
        </p:nvPicPr>
        <p:blipFill>
          <a:blip r:embed="rId3"/>
          <a:stretch>
            <a:fillRect/>
          </a:stretch>
        </p:blipFill>
        <p:spPr>
          <a:xfrm>
            <a:off x="6466840" y="925195"/>
            <a:ext cx="5229225" cy="1390650"/>
          </a:xfrm>
          <a:prstGeom prst="rect">
            <a:avLst/>
          </a:prstGeom>
        </p:spPr>
      </p:pic>
      <p:pic>
        <p:nvPicPr>
          <p:cNvPr id="11" name="Picture 10"/>
          <p:cNvPicPr>
            <a:picLocks noChangeAspect="1"/>
          </p:cNvPicPr>
          <p:nvPr/>
        </p:nvPicPr>
        <p:blipFill>
          <a:blip r:embed="rId4"/>
          <a:stretch>
            <a:fillRect/>
          </a:stretch>
        </p:blipFill>
        <p:spPr>
          <a:xfrm>
            <a:off x="442595" y="925195"/>
            <a:ext cx="5946140" cy="1402715"/>
          </a:xfrm>
          <a:prstGeom prst="rect">
            <a:avLst/>
          </a:prstGeom>
        </p:spPr>
      </p:pic>
      <p:cxnSp>
        <p:nvCxnSpPr>
          <p:cNvPr id="12" name="Straight Arrow Connector 11"/>
          <p:cNvCxnSpPr/>
          <p:nvPr/>
        </p:nvCxnSpPr>
        <p:spPr>
          <a:xfrm flipH="1" flipV="1">
            <a:off x="3100070" y="2345690"/>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345690"/>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50215" y="6574155"/>
            <a:ext cx="5748020" cy="229870"/>
          </a:xfrm>
          <a:prstGeom prst="rect">
            <a:avLst/>
          </a:prstGeom>
          <a:noFill/>
        </p:spPr>
        <p:txBody>
          <a:bodyPr wrap="none" rtlCol="0">
            <a:spAutoFit/>
          </a:bodyPr>
          <a:p>
            <a:pPr algn="l"/>
            <a:r>
              <a:rPr lang="pt-PT" altLang="en-US" sz="900" b="1">
                <a:solidFill>
                  <a:schemeClr val="bg1"/>
                </a:solidFill>
              </a:rPr>
              <a:t>Figure: 1 -  Code CDK(Java), creating DynamoDB, setting permission lambda functions</a:t>
            </a:r>
            <a:endParaRPr lang="pt-PT" altLang="en-US" sz="900" b="1">
              <a:solidFill>
                <a:schemeClr val="bg1"/>
              </a:solidFill>
            </a:endParaRPr>
          </a:p>
        </p:txBody>
      </p:sp>
      <p:sp>
        <p:nvSpPr>
          <p:cNvPr id="10" name="Text Box 9"/>
          <p:cNvSpPr txBox="1"/>
          <p:nvPr/>
        </p:nvSpPr>
        <p:spPr>
          <a:xfrm>
            <a:off x="442595" y="2336800"/>
            <a:ext cx="5165090" cy="229870"/>
          </a:xfrm>
          <a:prstGeom prst="rect">
            <a:avLst/>
          </a:prstGeom>
          <a:noFill/>
        </p:spPr>
        <p:txBody>
          <a:bodyPr wrap="none" rtlCol="0">
            <a:spAutoFit/>
          </a:bodyPr>
          <a:p>
            <a:pPr algn="l"/>
            <a:r>
              <a:rPr lang="pt-PT" altLang="en-US" sz="900" b="1">
                <a:solidFill>
                  <a:schemeClr val="bg1"/>
                </a:solidFill>
              </a:rPr>
              <a:t>Figure: 2 -  Code CDK(Java), props  DynamoDB(names, partitionKey, sortKey)</a:t>
            </a:r>
            <a:endParaRPr lang="pt-PT" altLang="en-US" sz="900" b="1">
              <a:solidFill>
                <a:schemeClr val="bg1"/>
              </a:solidFill>
            </a:endParaRPr>
          </a:p>
        </p:txBody>
      </p:sp>
      <p:sp>
        <p:nvSpPr>
          <p:cNvPr id="14" name="Text Box 13"/>
          <p:cNvSpPr txBox="1"/>
          <p:nvPr/>
        </p:nvSpPr>
        <p:spPr>
          <a:xfrm>
            <a:off x="6392545" y="2310765"/>
            <a:ext cx="3342640" cy="229870"/>
          </a:xfrm>
          <a:prstGeom prst="rect">
            <a:avLst/>
          </a:prstGeom>
          <a:noFill/>
        </p:spPr>
        <p:txBody>
          <a:bodyPr wrap="none" rtlCol="0">
            <a:spAutoFit/>
          </a:bodyPr>
          <a:p>
            <a:pPr algn="l"/>
            <a:r>
              <a:rPr lang="pt-PT" altLang="en-US" sz="900" b="1">
                <a:solidFill>
                  <a:schemeClr val="bg1"/>
                </a:solidFill>
              </a:rPr>
              <a:t>Figure: 3 -  Code CDK(Java), creating lambda Env</a:t>
            </a:r>
            <a:endParaRPr lang="pt-PT" altLang="en-US" sz="900" b="1">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064760" y="1012825"/>
            <a:ext cx="6859270" cy="3175000"/>
          </a:xfrm>
          <a:prstGeom prst="rect">
            <a:avLst/>
          </a:prstGeom>
        </p:spPr>
      </p:pic>
      <p:pic>
        <p:nvPicPr>
          <p:cNvPr id="7" name="Picture 6"/>
          <p:cNvPicPr>
            <a:picLocks noChangeAspect="1"/>
          </p:cNvPicPr>
          <p:nvPr/>
        </p:nvPicPr>
        <p:blipFill>
          <a:blip r:embed="rId2"/>
          <a:stretch>
            <a:fillRect/>
          </a:stretch>
        </p:blipFill>
        <p:spPr>
          <a:xfrm>
            <a:off x="276225" y="52228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0870"/>
            <a:ext cx="11576685" cy="275590"/>
          </a:xfrm>
          <a:prstGeom prst="rect">
            <a:avLst/>
          </a:prstGeom>
          <a:noFill/>
        </p:spPr>
        <p:txBody>
          <a:bodyPr wrap="square" rtlCol="0" anchor="t">
            <a:spAutoFit/>
          </a:bodyPr>
          <a:p>
            <a:pPr algn="just"/>
            <a:r>
              <a:rPr lang="pt-PT" sz="1200" b="1">
                <a:solidFill>
                  <a:schemeClr val="bg1"/>
                </a:solidFill>
              </a:rPr>
              <a:t>Reading Lambda Functions</a:t>
            </a:r>
            <a:endParaRPr lang="pt-PT" sz="1200" b="1">
              <a:solidFill>
                <a:schemeClr val="bg1"/>
              </a:solidFill>
            </a:endParaRPr>
          </a:p>
        </p:txBody>
      </p:sp>
      <p:pic>
        <p:nvPicPr>
          <p:cNvPr id="10" name="Picture 9"/>
          <p:cNvPicPr>
            <a:picLocks noChangeAspect="1"/>
          </p:cNvPicPr>
          <p:nvPr/>
        </p:nvPicPr>
        <p:blipFill>
          <a:blip r:embed="rId3"/>
          <a:stretch>
            <a:fillRect/>
          </a:stretch>
        </p:blipFill>
        <p:spPr>
          <a:xfrm>
            <a:off x="11404600" y="140335"/>
            <a:ext cx="728980" cy="728980"/>
          </a:xfrm>
          <a:prstGeom prst="rect">
            <a:avLst/>
          </a:prstGeom>
        </p:spPr>
      </p:pic>
      <p:sp>
        <p:nvSpPr>
          <p:cNvPr id="3" name="Rectangles 2"/>
          <p:cNvSpPr/>
          <p:nvPr/>
        </p:nvSpPr>
        <p:spPr>
          <a:xfrm>
            <a:off x="3547745" y="5189855"/>
            <a:ext cx="837501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534400" y="4054475"/>
            <a:ext cx="473710" cy="113538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979805"/>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766060"/>
            <a:ext cx="2943225" cy="1971675"/>
          </a:xfrm>
          <a:prstGeom prst="rect">
            <a:avLst/>
          </a:prstGeom>
        </p:spPr>
      </p:pic>
      <p:cxnSp>
        <p:nvCxnSpPr>
          <p:cNvPr id="17" name="Straight Arrow Connector 16"/>
          <p:cNvCxnSpPr>
            <a:endCxn id="18" idx="0"/>
          </p:cNvCxnSpPr>
          <p:nvPr/>
        </p:nvCxnSpPr>
        <p:spPr>
          <a:xfrm>
            <a:off x="2009775" y="199326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35153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248285" y="6477635"/>
            <a:ext cx="3696335" cy="229870"/>
          </a:xfrm>
          <a:prstGeom prst="rect">
            <a:avLst/>
          </a:prstGeom>
          <a:noFill/>
        </p:spPr>
        <p:txBody>
          <a:bodyPr wrap="none" rtlCol="0">
            <a:spAutoFit/>
          </a:bodyPr>
          <a:p>
            <a:pPr algn="l"/>
            <a:r>
              <a:rPr lang="pt-PT" altLang="en-US" sz="900" b="1">
                <a:solidFill>
                  <a:schemeClr val="bg1"/>
                </a:solidFill>
              </a:rPr>
              <a:t>Figure: 1 -  Code CDK(Java), created lambda Functions</a:t>
            </a:r>
            <a:endParaRPr lang="pt-PT" altLang="en-US" sz="900" b="1">
              <a:solidFill>
                <a:schemeClr val="bg1"/>
              </a:solidFill>
            </a:endParaRPr>
          </a:p>
        </p:txBody>
      </p:sp>
      <p:sp>
        <p:nvSpPr>
          <p:cNvPr id="5" name="Text Box 4"/>
          <p:cNvSpPr txBox="1"/>
          <p:nvPr/>
        </p:nvSpPr>
        <p:spPr>
          <a:xfrm>
            <a:off x="5064760" y="4210685"/>
            <a:ext cx="6991350" cy="229870"/>
          </a:xfrm>
          <a:prstGeom prst="rect">
            <a:avLst/>
          </a:prstGeom>
          <a:noFill/>
        </p:spPr>
        <p:txBody>
          <a:bodyPr wrap="none" rtlCol="0">
            <a:spAutoFit/>
          </a:bodyPr>
          <a:p>
            <a:pPr algn="l"/>
            <a:r>
              <a:rPr lang="pt-PT" altLang="en-US" sz="900" b="1">
                <a:solidFill>
                  <a:schemeClr val="bg1"/>
                </a:solidFill>
              </a:rPr>
              <a:t>Figure: 2 -  Code CDK(Java), reading file python(py), settings(memorySize, role, timeout, version Python)</a:t>
            </a:r>
            <a:endParaRPr lang="pt-PT" altLang="en-US" sz="900" b="1">
              <a:solidFill>
                <a:schemeClr val="bg1"/>
              </a:solidFill>
            </a:endParaRPr>
          </a:p>
        </p:txBody>
      </p:sp>
      <p:sp>
        <p:nvSpPr>
          <p:cNvPr id="19" name="Text Box 18"/>
          <p:cNvSpPr txBox="1"/>
          <p:nvPr/>
        </p:nvSpPr>
        <p:spPr>
          <a:xfrm>
            <a:off x="102870" y="2300605"/>
            <a:ext cx="3697605" cy="229870"/>
          </a:xfrm>
          <a:prstGeom prst="rect">
            <a:avLst/>
          </a:prstGeom>
          <a:noFill/>
        </p:spPr>
        <p:txBody>
          <a:bodyPr wrap="none" rtlCol="0">
            <a:spAutoFit/>
          </a:bodyPr>
          <a:p>
            <a:pPr algn="l"/>
            <a:r>
              <a:rPr lang="pt-PT" altLang="en-US" sz="900" b="1">
                <a:solidFill>
                  <a:schemeClr val="bg1"/>
                </a:solidFill>
              </a:rPr>
              <a:t>Figure: 3 -  Code CDK(Java), reading file folder lambda</a:t>
            </a:r>
            <a:endParaRPr lang="pt-PT" altLang="en-US" sz="900" b="1">
              <a:solidFill>
                <a:schemeClr val="bg1"/>
              </a:solidFill>
            </a:endParaRPr>
          </a:p>
        </p:txBody>
      </p:sp>
      <p:sp>
        <p:nvSpPr>
          <p:cNvPr id="20" name="Text Box 19"/>
          <p:cNvSpPr txBox="1"/>
          <p:nvPr/>
        </p:nvSpPr>
        <p:spPr>
          <a:xfrm>
            <a:off x="1054100" y="4770755"/>
            <a:ext cx="2143760" cy="229870"/>
          </a:xfrm>
          <a:prstGeom prst="rect">
            <a:avLst/>
          </a:prstGeom>
          <a:noFill/>
        </p:spPr>
        <p:txBody>
          <a:bodyPr wrap="none" rtlCol="0">
            <a:spAutoFit/>
          </a:bodyPr>
          <a:p>
            <a:pPr algn="l"/>
            <a:r>
              <a:rPr lang="pt-PT" altLang="en-US" sz="900" b="1">
                <a:solidFill>
                  <a:schemeClr val="bg1"/>
                </a:solidFill>
              </a:rPr>
              <a:t>Figure: 4 -  files folder lambda</a:t>
            </a:r>
            <a:endParaRPr lang="pt-PT" altLang="en-US" sz="900" b="1">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2058035" y="153098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sp>
        <p:nvSpPr>
          <p:cNvPr id="20" name="Text Box 19"/>
          <p:cNvSpPr txBox="1"/>
          <p:nvPr/>
        </p:nvSpPr>
        <p:spPr>
          <a:xfrm>
            <a:off x="534035" y="4473575"/>
            <a:ext cx="3363595" cy="229870"/>
          </a:xfrm>
          <a:prstGeom prst="rect">
            <a:avLst/>
          </a:prstGeom>
          <a:noFill/>
        </p:spPr>
        <p:txBody>
          <a:bodyPr wrap="none" rtlCol="0">
            <a:spAutoFit/>
          </a:bodyPr>
          <a:p>
            <a:pPr algn="l"/>
            <a:r>
              <a:rPr lang="pt-PT" altLang="en-US" sz="900" b="1">
                <a:solidFill>
                  <a:schemeClr val="bg1"/>
                </a:solidFill>
              </a:rPr>
              <a:t>Figure: 1 -  Code CDK(Java), created API Gateway</a:t>
            </a:r>
            <a:endParaRPr lang="pt-PT" altLang="en-US" sz="900" b="1">
              <a:solidFill>
                <a:schemeClr val="bg1"/>
              </a:solidFill>
            </a:endParaRPr>
          </a:p>
        </p:txBody>
      </p:sp>
      <p:sp>
        <p:nvSpPr>
          <p:cNvPr id="6" name="Text Box 5"/>
          <p:cNvSpPr txBox="1"/>
          <p:nvPr/>
        </p:nvSpPr>
        <p:spPr>
          <a:xfrm>
            <a:off x="5382260" y="6579870"/>
            <a:ext cx="3690620" cy="229870"/>
          </a:xfrm>
          <a:prstGeom prst="rect">
            <a:avLst/>
          </a:prstGeom>
          <a:noFill/>
        </p:spPr>
        <p:txBody>
          <a:bodyPr wrap="none" rtlCol="0">
            <a:spAutoFit/>
          </a:bodyPr>
          <a:p>
            <a:pPr algn="l"/>
            <a:r>
              <a:rPr lang="pt-PT" altLang="en-US" sz="900" b="1">
                <a:solidFill>
                  <a:schemeClr val="bg1"/>
                </a:solidFill>
                <a:sym typeface="+mn-ea"/>
              </a:rPr>
              <a:t>Figure: 2 -  Code CDK(Java), created Cors API Gateway</a:t>
            </a:r>
            <a:endParaRPr lang="pt-PT" altLang="en-US" sz="900" b="1">
              <a:solidFill>
                <a:schemeClr val="bg1"/>
              </a:solidFill>
            </a:endParaRPr>
          </a:p>
        </p:txBody>
      </p:sp>
      <p:sp>
        <p:nvSpPr>
          <p:cNvPr id="7" name="Rectangles 6"/>
          <p:cNvSpPr/>
          <p:nvPr/>
        </p:nvSpPr>
        <p:spPr>
          <a:xfrm>
            <a:off x="545465" y="4004945"/>
            <a:ext cx="2018030" cy="1358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144395" y="202374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2317115" y="284670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2444115" y="333946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2520315" y="380174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Elbow Connector 16"/>
          <p:cNvCxnSpPr>
            <a:stCxn id="7" idx="2"/>
          </p:cNvCxnSpPr>
          <p:nvPr/>
        </p:nvCxnSpPr>
        <p:spPr>
          <a:xfrm rot="5400000" flipH="1" flipV="1">
            <a:off x="3761740" y="1327150"/>
            <a:ext cx="606425" cy="5020310"/>
          </a:xfrm>
          <a:prstGeom prst="bentConnector4">
            <a:avLst>
              <a:gd name="adj1" fmla="val -39215"/>
              <a:gd name="adj2" fmla="val 75518"/>
            </a:avLst>
          </a:prstGeom>
          <a:ln w="1587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45080"/>
            <a:ext cx="1365885" cy="25355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50215" y="5152390"/>
            <a:ext cx="3255645" cy="229870"/>
          </a:xfrm>
          <a:prstGeom prst="rect">
            <a:avLst/>
          </a:prstGeom>
          <a:noFill/>
        </p:spPr>
        <p:txBody>
          <a:bodyPr wrap="none" rtlCol="0">
            <a:spAutoFit/>
          </a:bodyPr>
          <a:p>
            <a:pPr algn="l"/>
            <a:r>
              <a:rPr lang="pt-PT" altLang="en-US" sz="900" b="1">
                <a:solidFill>
                  <a:schemeClr val="bg1"/>
                </a:solidFill>
              </a:rPr>
              <a:t>Figure: 1 -  Lambda functions created cdk(Java)</a:t>
            </a:r>
            <a:endParaRPr lang="pt-PT" altLang="en-US" sz="900" b="1">
              <a:solidFill>
                <a:schemeClr val="bg1"/>
              </a:solidFill>
            </a:endParaRPr>
          </a:p>
        </p:txBody>
      </p:sp>
      <p:sp>
        <p:nvSpPr>
          <p:cNvPr id="5" name="Oval 4"/>
          <p:cNvSpPr>
            <a:spLocks noChangeAspect="1"/>
          </p:cNvSpPr>
          <p:nvPr/>
        </p:nvSpPr>
        <p:spPr bwMode="auto">
          <a:xfrm>
            <a:off x="5019733" y="259175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6" name="Oval 5"/>
          <p:cNvSpPr>
            <a:spLocks noChangeAspect="1"/>
          </p:cNvSpPr>
          <p:nvPr/>
        </p:nvSpPr>
        <p:spPr bwMode="auto">
          <a:xfrm>
            <a:off x="7012855" y="253523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7" name="Oval 6"/>
          <p:cNvSpPr>
            <a:spLocks noChangeAspect="1"/>
          </p:cNvSpPr>
          <p:nvPr/>
        </p:nvSpPr>
        <p:spPr bwMode="auto">
          <a:xfrm>
            <a:off x="9922282" y="256000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
        <p:nvSpPr>
          <p:cNvPr id="10" name="Rectangles 9"/>
          <p:cNvSpPr/>
          <p:nvPr/>
        </p:nvSpPr>
        <p:spPr>
          <a:xfrm>
            <a:off x="5544820" y="2529840"/>
            <a:ext cx="1819910" cy="25507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(GET ALL ITEMS)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9854565" y="298450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9854565" y="562991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130915"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888220" y="302577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4" name="Text Box 13"/>
          <p:cNvSpPr txBox="1"/>
          <p:nvPr/>
        </p:nvSpPr>
        <p:spPr>
          <a:xfrm>
            <a:off x="11164570" y="575183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6" name="Text Box 15"/>
          <p:cNvSpPr txBox="1"/>
          <p:nvPr/>
        </p:nvSpPr>
        <p:spPr>
          <a:xfrm>
            <a:off x="9888220" y="563308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c</a:t>
            </a:r>
            <a:r>
              <a:rPr lang="pt-PT" sz="2000" b="1" dirty="0">
                <a:solidFill>
                  <a:schemeClr val="bg1"/>
                </a:solidFill>
              </a:rPr>
              <a:t>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274300" y="308927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299065" y="311975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274300"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299065" y="57391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58494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60970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items</a:t>
            </a:r>
            <a:r>
              <a:rPr lang="pt-PT" sz="2000" b="1" dirty="0">
                <a:solidFill>
                  <a:schemeClr val="bg1"/>
                </a:solidFill>
              </a:rPr>
              <a:t>/id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002520" y="312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027285" y="314706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002520" y="566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035540" y="569531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196955" y="577088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items</a:t>
            </a:r>
            <a:r>
              <a:rPr lang="pt-PT" sz="2000" b="1" dirty="0">
                <a:solidFill>
                  <a:schemeClr val="bg1"/>
                </a:solidFill>
              </a:rPr>
              <a:t>/id (GET ONE ITEM)</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725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950450" y="32232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983470" y="323723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9950450" y="56997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966960" y="57137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83120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213465" y="584517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33737</Words>
  <Application>WPS Presentation</Application>
  <PresentationFormat>Widescreen</PresentationFormat>
  <Paragraphs>1953</Paragraphs>
  <Slides>124</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124</vt:i4>
      </vt:variant>
    </vt:vector>
  </HeadingPairs>
  <TitlesOfParts>
    <vt:vector size="149"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Abyssinica SIL</vt:lpstr>
      <vt:lpstr>Office Theme</vt:lpstr>
      <vt:lpstr>Getting to know AWS Serverless with CDK, Java and Python</vt:lpstr>
      <vt:lpstr>PowerPoint 演示文稿</vt:lpstr>
      <vt:lpstr>PowerPoint 演示文稿</vt:lpstr>
      <vt:lpstr>Question  Artificial intelligence</vt:lpstr>
      <vt:lpstr>PowerPoint 演示文稿</vt:lpstr>
      <vt:lpstr>PowerPoint 演示文稿</vt:lpstr>
      <vt:lpstr>Use Case </vt:lpstr>
      <vt:lpstr>PowerPoint 演示文稿</vt:lpstr>
      <vt:lpstr>Requirement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AWS Serverless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1143</cp:revision>
  <dcterms:created xsi:type="dcterms:W3CDTF">2023-11-02T20:40:02Z</dcterms:created>
  <dcterms:modified xsi:type="dcterms:W3CDTF">2023-11-02T20:40:02Z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